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953"/>
  </p:normalViewPr>
  <p:slideViewPr>
    <p:cSldViewPr snapToGrid="0" snapToObjects="1">
      <p:cViewPr varScale="1">
        <p:scale>
          <a:sx n="87" d="100"/>
          <a:sy n="87" d="100"/>
        </p:scale>
        <p:origin x="9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6/22/21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6/22/21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2Xy2e78qxN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trombley.opened.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Literacy? - Lisa Bound Literacy Profile">
            <a:extLst>
              <a:ext uri="{FF2B5EF4-FFF2-40B4-BE49-F238E27FC236}">
                <a16:creationId xmlns:a16="http://schemas.microsoft.com/office/drawing/2014/main" id="{B2DF5999-8789-1C44-B1CC-DB0757CD4F50}"/>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6348" r="9092" b="3294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72">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29B3AC-DDC7-0947-BCE9-E7F801A7DF29}"/>
              </a:ext>
            </a:extLst>
          </p:cNvPr>
          <p:cNvSpPr>
            <a:spLocks noGrp="1"/>
          </p:cNvSpPr>
          <p:nvPr>
            <p:ph type="ctrTitle"/>
          </p:nvPr>
        </p:nvSpPr>
        <p:spPr>
          <a:xfrm>
            <a:off x="643467" y="1298448"/>
            <a:ext cx="3685070" cy="3255264"/>
          </a:xfrm>
        </p:spPr>
        <p:txBody>
          <a:bodyPr>
            <a:normAutofit/>
          </a:bodyPr>
          <a:lstStyle/>
          <a:p>
            <a:r>
              <a:rPr lang="en-US" sz="5000"/>
              <a:t>Literacy Toolkit </a:t>
            </a:r>
          </a:p>
        </p:txBody>
      </p:sp>
      <p:sp>
        <p:nvSpPr>
          <p:cNvPr id="3" name="Subtitle 2">
            <a:extLst>
              <a:ext uri="{FF2B5EF4-FFF2-40B4-BE49-F238E27FC236}">
                <a16:creationId xmlns:a16="http://schemas.microsoft.com/office/drawing/2014/main" id="{28F58E6E-4589-C64D-B57C-D08EF00CF405}"/>
              </a:ext>
            </a:extLst>
          </p:cNvPr>
          <p:cNvSpPr>
            <a:spLocks noGrp="1"/>
          </p:cNvSpPr>
          <p:nvPr>
            <p:ph type="subTitle" idx="1"/>
          </p:nvPr>
        </p:nvSpPr>
        <p:spPr>
          <a:xfrm>
            <a:off x="643467" y="4670246"/>
            <a:ext cx="3685069" cy="914400"/>
          </a:xfrm>
        </p:spPr>
        <p:txBody>
          <a:bodyPr>
            <a:normAutofit/>
          </a:bodyPr>
          <a:lstStyle/>
          <a:p>
            <a:r>
              <a:rPr lang="en-US"/>
              <a:t>Hannah Trombley </a:t>
            </a:r>
            <a:endParaRPr lang="en-US" dirty="0"/>
          </a:p>
        </p:txBody>
      </p:sp>
      <p:sp>
        <p:nvSpPr>
          <p:cNvPr id="75" name="Rectangle 74">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171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0"/>
            <a:ext cx="4053525"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76442C1-0457-604A-9117-98C2450E786B}"/>
              </a:ext>
            </a:extLst>
          </p:cNvPr>
          <p:cNvSpPr>
            <a:spLocks noGrp="1"/>
          </p:cNvSpPr>
          <p:nvPr>
            <p:ph type="title"/>
          </p:nvPr>
        </p:nvSpPr>
        <p:spPr>
          <a:xfrm>
            <a:off x="252919" y="1123837"/>
            <a:ext cx="3616348" cy="1322637"/>
          </a:xfrm>
        </p:spPr>
        <p:txBody>
          <a:bodyPr vert="horz" lIns="91440" tIns="45720" rIns="91440" bIns="45720" rtlCol="0" anchor="ctr">
            <a:normAutofit/>
          </a:bodyPr>
          <a:lstStyle/>
          <a:p>
            <a:r>
              <a:rPr lang="en-US" i="1" dirty="0"/>
              <a:t>Reading </a:t>
            </a:r>
          </a:p>
        </p:txBody>
      </p:sp>
      <p:sp>
        <p:nvSpPr>
          <p:cNvPr id="4" name="TextBox 3">
            <a:extLst>
              <a:ext uri="{FF2B5EF4-FFF2-40B4-BE49-F238E27FC236}">
                <a16:creationId xmlns:a16="http://schemas.microsoft.com/office/drawing/2014/main" id="{25959CE3-D72D-3544-8B8F-E920B6AAA7A4}"/>
              </a:ext>
            </a:extLst>
          </p:cNvPr>
          <p:cNvSpPr txBox="1"/>
          <p:nvPr/>
        </p:nvSpPr>
        <p:spPr>
          <a:xfrm>
            <a:off x="252920" y="2597864"/>
            <a:ext cx="3616348" cy="3386883"/>
          </a:xfrm>
          <a:prstGeom prst="rect">
            <a:avLst/>
          </a:prstGeom>
        </p:spPr>
        <p:txBody>
          <a:bodyPr vert="horz" lIns="91440" tIns="45720" rIns="91440" bIns="45720" rtlCol="0" anchor="t">
            <a:normAutofit fontScale="92500"/>
          </a:bodyPr>
          <a:lstStyle/>
          <a:p>
            <a:pPr defTabSz="914400">
              <a:lnSpc>
                <a:spcPct val="90000"/>
              </a:lnSpc>
              <a:spcAft>
                <a:spcPts val="600"/>
              </a:spcAft>
              <a:buClr>
                <a:schemeClr val="accent1"/>
              </a:buClr>
            </a:pPr>
            <a:r>
              <a:rPr lang="en-US" dirty="0">
                <a:solidFill>
                  <a:srgbClr val="FFFFFF"/>
                </a:solidFill>
              </a:rPr>
              <a:t>Some resources I really enjoy to support student reading are: Raz Kids, Reading Power and Daily 5 (as well as literacy circles working with novels)</a:t>
            </a:r>
          </a:p>
          <a:p>
            <a:pPr defTabSz="914400">
              <a:lnSpc>
                <a:spcPct val="90000"/>
              </a:lnSpc>
              <a:spcAft>
                <a:spcPts val="600"/>
              </a:spcAft>
              <a:buClr>
                <a:schemeClr val="accent1"/>
              </a:buClr>
            </a:pPr>
            <a:endParaRPr lang="en-US" dirty="0">
              <a:solidFill>
                <a:srgbClr val="FFFFFF"/>
              </a:solidFill>
            </a:endParaRPr>
          </a:p>
          <a:p>
            <a:pPr defTabSz="914400">
              <a:lnSpc>
                <a:spcPct val="90000"/>
              </a:lnSpc>
              <a:spcAft>
                <a:spcPts val="600"/>
              </a:spcAft>
              <a:buClr>
                <a:schemeClr val="accent1"/>
              </a:buClr>
            </a:pPr>
            <a:r>
              <a:rPr lang="en-US" dirty="0">
                <a:solidFill>
                  <a:srgbClr val="FFFFFF"/>
                </a:solidFill>
              </a:rPr>
              <a:t>The reading power model is something I intend to incorporate in my future classroom as well as Daily 5 stations. Throughout each of my practicums, I haven’t witnessed a single student who did not enjoying independent reading or reading to self. </a:t>
            </a:r>
          </a:p>
          <a:p>
            <a:pPr indent="-182880" defTabSz="914400">
              <a:lnSpc>
                <a:spcPct val="90000"/>
              </a:lnSpc>
              <a:spcAft>
                <a:spcPts val="600"/>
              </a:spcAft>
              <a:buClr>
                <a:schemeClr val="accent1"/>
              </a:buClr>
              <a:buFont typeface="Wingdings 2" pitchFamily="18" charset="2"/>
              <a:buChar char=""/>
            </a:pPr>
            <a:endParaRPr lang="en-US" dirty="0">
              <a:solidFill>
                <a:srgbClr val="FFFFFF"/>
              </a:solidFill>
            </a:endParaRPr>
          </a:p>
          <a:p>
            <a:pPr indent="-182880" defTabSz="914400">
              <a:lnSpc>
                <a:spcPct val="90000"/>
              </a:lnSpc>
              <a:spcAft>
                <a:spcPts val="600"/>
              </a:spcAft>
              <a:buClr>
                <a:schemeClr val="accent1"/>
              </a:buClr>
              <a:buFont typeface="Wingdings 2" pitchFamily="18" charset="2"/>
              <a:buChar char=""/>
            </a:pPr>
            <a:endParaRPr lang="en-US" dirty="0">
              <a:solidFill>
                <a:srgbClr val="FFFFFF"/>
              </a:solidFill>
            </a:endParaRPr>
          </a:p>
        </p:txBody>
      </p:sp>
      <p:pic>
        <p:nvPicPr>
          <p:cNvPr id="1026" name="Picture 2" descr="Improve comprehension with this simple model for metacognitive awareness  from Adrienne Gear&amp;#39;s b… | Teaching reading comprehension, Writing power,  Elementary reading">
            <a:extLst>
              <a:ext uri="{FF2B5EF4-FFF2-40B4-BE49-F238E27FC236}">
                <a16:creationId xmlns:a16="http://schemas.microsoft.com/office/drawing/2014/main" id="{E4E3CAA6-7978-E243-9E4F-B908F8850A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53526" y="-25778"/>
            <a:ext cx="4053525" cy="52472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ading - Mrs. Schubbe&amp;#39;s Kindergarten - Issaquah Connect">
            <a:extLst>
              <a:ext uri="{FF2B5EF4-FFF2-40B4-BE49-F238E27FC236}">
                <a16:creationId xmlns:a16="http://schemas.microsoft.com/office/drawing/2014/main" id="{765A75B0-0901-9A41-BEF6-EF9D707551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3324" y="4128047"/>
            <a:ext cx="3435969" cy="23965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z-Kids - Treaty Education Alliance">
            <a:extLst>
              <a:ext uri="{FF2B5EF4-FFF2-40B4-BE49-F238E27FC236}">
                <a16:creationId xmlns:a16="http://schemas.microsoft.com/office/drawing/2014/main" id="{E58E7DCF-5583-F045-8688-38E75267D7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96498" y="2741149"/>
            <a:ext cx="2506134" cy="2506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ding Power: Teaching students to think while they read: Amazon.ca: Gear,  Adrienne: Books">
            <a:extLst>
              <a:ext uri="{FF2B5EF4-FFF2-40B4-BE49-F238E27FC236}">
                <a16:creationId xmlns:a16="http://schemas.microsoft.com/office/drawing/2014/main" id="{3A6DA25E-79D1-4649-9A60-648F9A80C56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22792" y="217076"/>
            <a:ext cx="2294155" cy="297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16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 name="Rectangle 76">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47A272D-F1D4-DE41-B61A-768C2D6FDAA4}"/>
              </a:ext>
            </a:extLst>
          </p:cNvPr>
          <p:cNvSpPr>
            <a:spLocks noGrp="1"/>
          </p:cNvSpPr>
          <p:nvPr>
            <p:ph type="title"/>
          </p:nvPr>
        </p:nvSpPr>
        <p:spPr>
          <a:xfrm>
            <a:off x="474800" y="4497100"/>
            <a:ext cx="11117432" cy="1722726"/>
          </a:xfrm>
        </p:spPr>
        <p:txBody>
          <a:bodyPr vert="horz" lIns="91440" tIns="45720" rIns="91440" bIns="45720" rtlCol="0" anchor="b">
            <a:normAutofit fontScale="90000"/>
          </a:bodyPr>
          <a:lstStyle/>
          <a:p>
            <a:br>
              <a:rPr lang="en-US" sz="4000" i="1" spc="-100" dirty="0">
                <a:solidFill>
                  <a:srgbClr val="0070C0"/>
                </a:solidFill>
              </a:rPr>
            </a:br>
            <a:r>
              <a:rPr lang="en-US" sz="4000" i="1" spc="-100" dirty="0">
                <a:solidFill>
                  <a:srgbClr val="0070C0"/>
                </a:solidFill>
              </a:rPr>
              <a:t> </a:t>
            </a:r>
            <a:br>
              <a:rPr lang="en-US" sz="1500" i="1" spc="-100" dirty="0"/>
            </a:br>
            <a:br>
              <a:rPr lang="en-US" sz="2000" i="1" spc="-100" dirty="0">
                <a:solidFill>
                  <a:schemeClr val="bg1"/>
                </a:solidFill>
              </a:rPr>
            </a:br>
            <a:r>
              <a:rPr lang="en-US" sz="2000" spc="-100" dirty="0">
                <a:solidFill>
                  <a:schemeClr val="bg1"/>
                </a:solidFill>
              </a:rPr>
              <a:t>Some resources I really enjoy that support student writing are Writing Power by Adrienne Gear, Daily 5, and Graphic organizers that support writing  criteria </a:t>
            </a:r>
            <a:br>
              <a:rPr lang="en-US" sz="2000" spc="-100" dirty="0">
                <a:solidFill>
                  <a:schemeClr val="bg1"/>
                </a:solidFill>
              </a:rPr>
            </a:br>
            <a:br>
              <a:rPr lang="en-US" sz="2000" spc="-100" dirty="0">
                <a:solidFill>
                  <a:schemeClr val="bg1"/>
                </a:solidFill>
              </a:rPr>
            </a:br>
            <a:r>
              <a:rPr lang="en-US" sz="2000" spc="-100" dirty="0">
                <a:solidFill>
                  <a:schemeClr val="bg1"/>
                </a:solidFill>
              </a:rPr>
              <a:t>Writing is usually an area most students struggle with due to a lack of confidence. I intend to incorporate  many fun writing activities and choices as well as graphic organizers to go with our learning intentions. </a:t>
            </a:r>
            <a:endParaRPr lang="en-US" sz="2000" i="1" spc="-100" dirty="0">
              <a:solidFill>
                <a:schemeClr val="bg1"/>
              </a:solidFill>
            </a:endParaRPr>
          </a:p>
        </p:txBody>
      </p:sp>
      <p:pic>
        <p:nvPicPr>
          <p:cNvPr id="3074" name="Picture 2" descr="FREEBIE* Write the Room Recording Sheet by Miss Kate&amp;#39;s Desk | TpT">
            <a:extLst>
              <a:ext uri="{FF2B5EF4-FFF2-40B4-BE49-F238E27FC236}">
                <a16:creationId xmlns:a16="http://schemas.microsoft.com/office/drawing/2014/main" id="{3DE04239-09E2-B945-869B-CA5F7352886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80" r="-3" b="-3"/>
          <a:stretch/>
        </p:blipFill>
        <p:spPr bwMode="auto">
          <a:xfrm>
            <a:off x="1" y="470169"/>
            <a:ext cx="2805125" cy="35570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Cupcake for the Teacher: Rainbow Roll-N-Write {Freebie} | Word work,  Writing sight words, Teaching">
            <a:extLst>
              <a:ext uri="{FF2B5EF4-FFF2-40B4-BE49-F238E27FC236}">
                <a16:creationId xmlns:a16="http://schemas.microsoft.com/office/drawing/2014/main" id="{4B460E4F-6DC3-4448-BFFD-71C618B96D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2" r="-2" b="-2"/>
          <a:stretch/>
        </p:blipFill>
        <p:spPr bwMode="auto">
          <a:xfrm>
            <a:off x="2965992" y="474456"/>
            <a:ext cx="2805124" cy="3552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 letter&#10;&#10;Description automatically generated">
            <a:extLst>
              <a:ext uri="{FF2B5EF4-FFF2-40B4-BE49-F238E27FC236}">
                <a16:creationId xmlns:a16="http://schemas.microsoft.com/office/drawing/2014/main" id="{815F9C40-40FC-664E-9394-05A69E2859B9}"/>
              </a:ext>
            </a:extLst>
          </p:cNvPr>
          <p:cNvPicPr>
            <a:picLocks noChangeAspect="1"/>
          </p:cNvPicPr>
          <p:nvPr/>
        </p:nvPicPr>
        <p:blipFill rotWithShape="1">
          <a:blip r:embed="rId4"/>
          <a:srcRect r="-5" b="4900"/>
          <a:stretch/>
        </p:blipFill>
        <p:spPr>
          <a:xfrm>
            <a:off x="5931983" y="474457"/>
            <a:ext cx="2805127" cy="3556755"/>
          </a:xfrm>
          <a:prstGeom prst="rect">
            <a:avLst/>
          </a:prstGeom>
        </p:spPr>
      </p:pic>
      <p:pic>
        <p:nvPicPr>
          <p:cNvPr id="5" name="Picture 4" descr="Text&#10;&#10;Description automatically generated">
            <a:extLst>
              <a:ext uri="{FF2B5EF4-FFF2-40B4-BE49-F238E27FC236}">
                <a16:creationId xmlns:a16="http://schemas.microsoft.com/office/drawing/2014/main" id="{4AEE5BEA-6A52-C648-97AA-4278DA6501B2}"/>
              </a:ext>
            </a:extLst>
          </p:cNvPr>
          <p:cNvPicPr>
            <a:picLocks noChangeAspect="1"/>
          </p:cNvPicPr>
          <p:nvPr/>
        </p:nvPicPr>
        <p:blipFill rotWithShape="1">
          <a:blip r:embed="rId5"/>
          <a:srcRect r="-4" b="4900"/>
          <a:stretch/>
        </p:blipFill>
        <p:spPr>
          <a:xfrm>
            <a:off x="8897975" y="470172"/>
            <a:ext cx="2805126" cy="3556755"/>
          </a:xfrm>
          <a:prstGeom prst="rect">
            <a:avLst/>
          </a:prstGeom>
        </p:spPr>
      </p:pic>
      <p:sp>
        <p:nvSpPr>
          <p:cNvPr id="8" name="TextBox 7">
            <a:extLst>
              <a:ext uri="{FF2B5EF4-FFF2-40B4-BE49-F238E27FC236}">
                <a16:creationId xmlns:a16="http://schemas.microsoft.com/office/drawing/2014/main" id="{0220BEC9-9B04-724A-A4C7-0A491BF97E62}"/>
              </a:ext>
            </a:extLst>
          </p:cNvPr>
          <p:cNvSpPr txBox="1"/>
          <p:nvPr/>
        </p:nvSpPr>
        <p:spPr>
          <a:xfrm>
            <a:off x="484633" y="4322695"/>
            <a:ext cx="1656223" cy="646331"/>
          </a:xfrm>
          <a:prstGeom prst="rect">
            <a:avLst/>
          </a:prstGeom>
          <a:noFill/>
        </p:spPr>
        <p:txBody>
          <a:bodyPr wrap="none" rtlCol="0">
            <a:spAutoFit/>
          </a:bodyPr>
          <a:lstStyle/>
          <a:p>
            <a:r>
              <a:rPr lang="en-US" sz="3600" i="1" dirty="0">
                <a:solidFill>
                  <a:schemeClr val="bg1"/>
                </a:solidFill>
              </a:rPr>
              <a:t>Writing</a:t>
            </a:r>
            <a:r>
              <a:rPr lang="en-US" dirty="0"/>
              <a:t> </a:t>
            </a:r>
          </a:p>
        </p:txBody>
      </p:sp>
    </p:spTree>
    <p:extLst>
      <p:ext uri="{BB962C8B-B14F-4D97-AF65-F5344CB8AC3E}">
        <p14:creationId xmlns:p14="http://schemas.microsoft.com/office/powerpoint/2010/main" val="317002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16AA-E619-B649-A9FF-FDED4ACF32F7}"/>
              </a:ext>
            </a:extLst>
          </p:cNvPr>
          <p:cNvSpPr>
            <a:spLocks noGrp="1"/>
          </p:cNvSpPr>
          <p:nvPr>
            <p:ph type="title"/>
          </p:nvPr>
        </p:nvSpPr>
        <p:spPr/>
        <p:txBody>
          <a:bodyPr>
            <a:normAutofit fontScale="90000"/>
          </a:bodyPr>
          <a:lstStyle/>
          <a:p>
            <a:r>
              <a:rPr lang="en-US" i="1" dirty="0"/>
              <a:t>Oral </a:t>
            </a:r>
            <a:br>
              <a:rPr lang="en-US" dirty="0"/>
            </a:br>
            <a:br>
              <a:rPr lang="en-US" dirty="0"/>
            </a:br>
            <a:r>
              <a:rPr lang="en-US" sz="1800" dirty="0"/>
              <a:t>One of my favorite student resources I have seen for oral learning is the Toobaloo phone while students are reading. </a:t>
            </a:r>
            <a:br>
              <a:rPr lang="en-US" sz="1800" dirty="0"/>
            </a:br>
            <a:br>
              <a:rPr lang="en-US" sz="1800" dirty="0"/>
            </a:br>
            <a:r>
              <a:rPr lang="en-US" sz="1800" dirty="0"/>
              <a:t>Jolly phonics is also a resource I have seen implemented in many primary classes that the students really enjoy! </a:t>
            </a:r>
            <a:br>
              <a:rPr lang="en-US" sz="1800" dirty="0"/>
            </a:br>
            <a:r>
              <a:rPr lang="en-US" sz="1800" dirty="0">
                <a:solidFill>
                  <a:srgbClr val="0070C0"/>
                </a:solidFill>
                <a:hlinkClick r:id="rId2">
                  <a:extLst>
                    <a:ext uri="{A12FA001-AC4F-418D-AE19-62706E023703}">
                      <ahyp:hlinkClr xmlns:ahyp="http://schemas.microsoft.com/office/drawing/2018/hyperlinkcolor" val="tx"/>
                    </a:ext>
                  </a:extLst>
                </a:hlinkClick>
              </a:rPr>
              <a:t>https://www.youtube.com/watch?</a:t>
            </a:r>
            <a:r>
              <a:rPr lang="en-US" sz="1800" dirty="0">
                <a:solidFill>
                  <a:srgbClr val="90BB23"/>
                </a:solidFill>
                <a:hlinkClick r:id="rId2">
                  <a:extLst>
                    <a:ext uri="{A12FA001-AC4F-418D-AE19-62706E023703}">
                      <ahyp:hlinkClr xmlns:ahyp="http://schemas.microsoft.com/office/drawing/2018/hyperlinkcolor" val="tx"/>
                    </a:ext>
                  </a:extLst>
                </a:hlinkClick>
              </a:rPr>
              <a:t>v</a:t>
            </a:r>
            <a:r>
              <a:rPr lang="en-US" sz="1800" dirty="0">
                <a:solidFill>
                  <a:srgbClr val="0070C0"/>
                </a:solidFill>
                <a:hlinkClick r:id="rId2">
                  <a:extLst>
                    <a:ext uri="{A12FA001-AC4F-418D-AE19-62706E023703}">
                      <ahyp:hlinkClr xmlns:ahyp="http://schemas.microsoft.com/office/drawing/2018/hyperlinkcolor" val="tx"/>
                    </a:ext>
                  </a:extLst>
                </a:hlinkClick>
              </a:rPr>
              <a:t>=2Xy2e78qxNg</a:t>
            </a:r>
            <a:br>
              <a:rPr lang="en-US" sz="1800" dirty="0"/>
            </a:br>
            <a:br>
              <a:rPr lang="en-US" sz="1800" dirty="0"/>
            </a:br>
            <a:r>
              <a:rPr lang="en-US" sz="1800" dirty="0"/>
              <a:t>Lastly, the Heggerty program is something I have seen implemented in classrooms (during practicum) that students were actively engaged in as well because of the hand and body motions to go along with student learning</a:t>
            </a:r>
            <a:endParaRPr lang="en-US" dirty="0"/>
          </a:p>
        </p:txBody>
      </p:sp>
      <p:pic>
        <p:nvPicPr>
          <p:cNvPr id="4098" name="Picture 2" descr="TOOBALOO - Child1st Publications">
            <a:extLst>
              <a:ext uri="{FF2B5EF4-FFF2-40B4-BE49-F238E27FC236}">
                <a16:creationId xmlns:a16="http://schemas.microsoft.com/office/drawing/2014/main" id="{6317808E-1CD0-E743-B998-AE4E90032E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88152" y="386152"/>
            <a:ext cx="3954849" cy="25799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ew! Handmotion Posters to Supplement the Heggerty Phonemic Awareness  Program!">
            <a:extLst>
              <a:ext uri="{FF2B5EF4-FFF2-40B4-BE49-F238E27FC236}">
                <a16:creationId xmlns:a16="http://schemas.microsoft.com/office/drawing/2014/main" id="{F1F1FB55-B180-674B-BC42-37B2F9273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576" y="3017505"/>
            <a:ext cx="7078851" cy="36988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olly Phonics Phase Two - Vidéo Dailymotion">
            <a:extLst>
              <a:ext uri="{FF2B5EF4-FFF2-40B4-BE49-F238E27FC236}">
                <a16:creationId xmlns:a16="http://schemas.microsoft.com/office/drawing/2014/main" id="{6686D1CE-5C91-794B-9BC2-13E06AD7E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001" y="25653"/>
            <a:ext cx="3954848" cy="29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03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4C6D-05EC-2140-97DA-8F353FD100FC}"/>
              </a:ext>
            </a:extLst>
          </p:cNvPr>
          <p:cNvSpPr>
            <a:spLocks noGrp="1"/>
          </p:cNvSpPr>
          <p:nvPr>
            <p:ph type="title"/>
          </p:nvPr>
        </p:nvSpPr>
        <p:spPr>
          <a:xfrm>
            <a:off x="252920" y="531217"/>
            <a:ext cx="2947482" cy="1283461"/>
          </a:xfrm>
        </p:spPr>
        <p:txBody>
          <a:bodyPr anchor="b">
            <a:normAutofit/>
          </a:bodyPr>
          <a:lstStyle/>
          <a:p>
            <a:r>
              <a:rPr lang="en-US" sz="2400" i="1" dirty="0"/>
              <a:t>Celebration of Learning </a:t>
            </a:r>
          </a:p>
        </p:txBody>
      </p:sp>
      <p:sp>
        <p:nvSpPr>
          <p:cNvPr id="16" name="Content Placeholder 8">
            <a:extLst>
              <a:ext uri="{FF2B5EF4-FFF2-40B4-BE49-F238E27FC236}">
                <a16:creationId xmlns:a16="http://schemas.microsoft.com/office/drawing/2014/main" id="{5F7C8D09-FC58-43A3-BD7F-ABB14EB48AC4}"/>
              </a:ext>
            </a:extLst>
          </p:cNvPr>
          <p:cNvSpPr>
            <a:spLocks noGrp="1"/>
          </p:cNvSpPr>
          <p:nvPr>
            <p:ph idx="1"/>
          </p:nvPr>
        </p:nvSpPr>
        <p:spPr>
          <a:xfrm>
            <a:off x="252920" y="1964847"/>
            <a:ext cx="2947482" cy="3498980"/>
          </a:xfrm>
        </p:spPr>
        <p:txBody>
          <a:bodyPr anchor="t">
            <a:normAutofit fontScale="92500"/>
          </a:bodyPr>
          <a:lstStyle/>
          <a:p>
            <a:r>
              <a:rPr lang="en-US" sz="1600" dirty="0">
                <a:solidFill>
                  <a:srgbClr val="FFFFFF"/>
                </a:solidFill>
              </a:rPr>
              <a:t>One of my best memories from practicum involved our class making a book called ‘They All Saw A Moose’. Each student made a page to contribute to our classroom book. Once it was complete, we read it together and admired one another's work and individuality. Students were able to read the book to one another during Buddy Reading. It was very popular </a:t>
            </a:r>
            <a:r>
              <a:rPr lang="en-US" sz="1600" dirty="0">
                <a:solidFill>
                  <a:srgbClr val="FFFFFF"/>
                </a:solidFill>
                <a:sym typeface="Wingdings" pitchFamily="2" charset="2"/>
              </a:rPr>
              <a:t> </a:t>
            </a:r>
          </a:p>
          <a:p>
            <a:r>
              <a:rPr lang="en-US" sz="1600" dirty="0">
                <a:solidFill>
                  <a:srgbClr val="FFFFFF"/>
                </a:solidFill>
                <a:sym typeface="Wingdings" pitchFamily="2" charset="2"/>
              </a:rPr>
              <a:t>More photos from our classroom book can be found on my blog at </a:t>
            </a:r>
            <a:r>
              <a:rPr lang="en-US" sz="1600" dirty="0">
                <a:solidFill>
                  <a:srgbClr val="0070C0"/>
                </a:solidFill>
                <a:sym typeface="Wingdings" pitchFamily="2" charset="2"/>
                <a:hlinkClick r:id="rId2">
                  <a:extLst>
                    <a:ext uri="{A12FA001-AC4F-418D-AE19-62706E023703}">
                      <ahyp:hlinkClr xmlns:ahyp="http://schemas.microsoft.com/office/drawing/2018/hyperlinkcolor" val="tx"/>
                    </a:ext>
                  </a:extLst>
                </a:hlinkClick>
              </a:rPr>
              <a:t>https://</a:t>
            </a:r>
            <a:r>
              <a:rPr lang="en-US" sz="1600" dirty="0" err="1">
                <a:solidFill>
                  <a:srgbClr val="0070C0"/>
                </a:solidFill>
                <a:sym typeface="Wingdings" pitchFamily="2" charset="2"/>
                <a:hlinkClick r:id="rId2">
                  <a:extLst>
                    <a:ext uri="{A12FA001-AC4F-418D-AE19-62706E023703}">
                      <ahyp:hlinkClr xmlns:ahyp="http://schemas.microsoft.com/office/drawing/2018/hyperlinkcolor" val="tx"/>
                    </a:ext>
                  </a:extLst>
                </a:hlinkClick>
              </a:rPr>
              <a:t>trombley.opened.ca</a:t>
            </a:r>
            <a:endParaRPr lang="en-US" sz="1600" dirty="0">
              <a:solidFill>
                <a:srgbClr val="0070C0"/>
              </a:solidFill>
            </a:endParaRPr>
          </a:p>
        </p:txBody>
      </p:sp>
      <p:pic>
        <p:nvPicPr>
          <p:cNvPr id="5" name="Content Placeholder 4" descr="A picture containing text, indoor, person, group&#10;&#10;Description automatically generated">
            <a:extLst>
              <a:ext uri="{FF2B5EF4-FFF2-40B4-BE49-F238E27FC236}">
                <a16:creationId xmlns:a16="http://schemas.microsoft.com/office/drawing/2014/main" id="{CA94F54A-F37F-4F42-A8B4-CC617A59A500}"/>
              </a:ext>
            </a:extLst>
          </p:cNvPr>
          <p:cNvPicPr>
            <a:picLocks noChangeAspect="1"/>
          </p:cNvPicPr>
          <p:nvPr/>
        </p:nvPicPr>
        <p:blipFill rotWithShape="1">
          <a:blip r:embed="rId3"/>
          <a:srcRect t="3056"/>
          <a:stretch/>
        </p:blipFill>
        <p:spPr>
          <a:xfrm>
            <a:off x="3778897" y="758952"/>
            <a:ext cx="7772401" cy="5330952"/>
          </a:xfrm>
          <a:prstGeom prst="rect">
            <a:avLst/>
          </a:prstGeom>
        </p:spPr>
      </p:pic>
    </p:spTree>
    <p:extLst>
      <p:ext uri="{BB962C8B-B14F-4D97-AF65-F5344CB8AC3E}">
        <p14:creationId xmlns:p14="http://schemas.microsoft.com/office/powerpoint/2010/main" val="280592694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34</TotalTime>
  <Words>341</Words>
  <Application>Microsoft Macintosh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Corbel</vt:lpstr>
      <vt:lpstr>Wingdings 2</vt:lpstr>
      <vt:lpstr>Frame</vt:lpstr>
      <vt:lpstr>Literacy Toolkit </vt:lpstr>
      <vt:lpstr>Reading </vt:lpstr>
      <vt:lpstr>    Some resources I really enjoy that support student writing are Writing Power by Adrienne Gear, Daily 5, and Graphic organizers that support writing  criteria   Writing is usually an area most students struggle with due to a lack of confidence. I intend to incorporate  many fun writing activities and choices as well as graphic organizers to go with our learning intentions. </vt:lpstr>
      <vt:lpstr>Oral   One of my favorite student resources I have seen for oral learning is the Toobaloo phone while students are reading.   Jolly phonics is also a resource I have seen implemented in many primary classes that the students really enjoy!  https://www.youtube.com/watch?v=2Xy2e78qxNg  Lastly, the Heggerty program is something I have seen implemented in classrooms (during practicum) that students were actively engaged in as well because of the hand and body motions to go along with student learning</vt:lpstr>
      <vt:lpstr>Celebration of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Toolkit </dc:title>
  <dc:creator>Hannah Trombley</dc:creator>
  <cp:lastModifiedBy>Hannah Trombley</cp:lastModifiedBy>
  <cp:revision>5</cp:revision>
  <dcterms:created xsi:type="dcterms:W3CDTF">2021-06-23T00:17:47Z</dcterms:created>
  <dcterms:modified xsi:type="dcterms:W3CDTF">2021-06-23T00:52:26Z</dcterms:modified>
</cp:coreProperties>
</file>