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9"/>
    <p:restoredTop sz="94953"/>
  </p:normalViewPr>
  <p:slideViewPr>
    <p:cSldViewPr snapToGrid="0" snapToObjects="1">
      <p:cViewPr varScale="1">
        <p:scale>
          <a:sx n="84" d="100"/>
          <a:sy n="84" d="100"/>
        </p:scale>
        <p:origin x="6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6/23/21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6/23/21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6/23/21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6/23/21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6/23/21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6/23/21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6/23/21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6/23/21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youtube.com/watch?v=MDpVLJJpj8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fasdoutreach.ca/resources/all/t/trauma-informed-classroom-strategies-manua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14836A48-4CAC-4A40-97EB-8ACA9B26A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9" name="Group 72">
            <a:extLst>
              <a:ext uri="{FF2B5EF4-FFF2-40B4-BE49-F238E27FC236}">
                <a16:creationId xmlns:a16="http://schemas.microsoft.com/office/drawing/2014/main" id="{6890A515-B90B-43BC-876F-580D2FC47E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30" name="Freeform 5">
              <a:extLst>
                <a:ext uri="{FF2B5EF4-FFF2-40B4-BE49-F238E27FC236}">
                  <a16:creationId xmlns:a16="http://schemas.microsoft.com/office/drawing/2014/main" id="{3749B484-B143-40F7-896A-A20650EE47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 name="Freeform 6">
              <a:extLst>
                <a:ext uri="{FF2B5EF4-FFF2-40B4-BE49-F238E27FC236}">
                  <a16:creationId xmlns:a16="http://schemas.microsoft.com/office/drawing/2014/main" id="{D5ECC4BD-4D67-4CD5-9118-C8F95255E0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7">
              <a:extLst>
                <a:ext uri="{FF2B5EF4-FFF2-40B4-BE49-F238E27FC236}">
                  <a16:creationId xmlns:a16="http://schemas.microsoft.com/office/drawing/2014/main" id="{DFCF04F1-C8A9-4F23-B565-9B70C6D740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Freeform 8">
              <a:extLst>
                <a:ext uri="{FF2B5EF4-FFF2-40B4-BE49-F238E27FC236}">
                  <a16:creationId xmlns:a16="http://schemas.microsoft.com/office/drawing/2014/main" id="{9964E85D-E8AC-4D3F-A3BC-E4D8DE608D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9">
              <a:extLst>
                <a:ext uri="{FF2B5EF4-FFF2-40B4-BE49-F238E27FC236}">
                  <a16:creationId xmlns:a16="http://schemas.microsoft.com/office/drawing/2014/main" id="{8FE670F7-87AE-49F1-AFCF-646DC0B69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Freeform 10">
              <a:extLst>
                <a:ext uri="{FF2B5EF4-FFF2-40B4-BE49-F238E27FC236}">
                  <a16:creationId xmlns:a16="http://schemas.microsoft.com/office/drawing/2014/main" id="{2D394406-F17F-478D-9811-F133F3163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11">
              <a:extLst>
                <a:ext uri="{FF2B5EF4-FFF2-40B4-BE49-F238E27FC236}">
                  <a16:creationId xmlns:a16="http://schemas.microsoft.com/office/drawing/2014/main" id="{C929B1C0-F6D9-45BC-B41C-5BEBE9AD60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 name="Freeform 12">
              <a:extLst>
                <a:ext uri="{FF2B5EF4-FFF2-40B4-BE49-F238E27FC236}">
                  <a16:creationId xmlns:a16="http://schemas.microsoft.com/office/drawing/2014/main" id="{8CBC2023-5C0F-470C-A494-448A3088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13">
              <a:extLst>
                <a:ext uri="{FF2B5EF4-FFF2-40B4-BE49-F238E27FC236}">
                  <a16:creationId xmlns:a16="http://schemas.microsoft.com/office/drawing/2014/main" id="{F753F948-20A5-448F-A91B-30C3FA8748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 name="Freeform 14">
              <a:extLst>
                <a:ext uri="{FF2B5EF4-FFF2-40B4-BE49-F238E27FC236}">
                  <a16:creationId xmlns:a16="http://schemas.microsoft.com/office/drawing/2014/main" id="{187C515D-FEE4-4EAD-A758-C09FC8898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15">
              <a:extLst>
                <a:ext uri="{FF2B5EF4-FFF2-40B4-BE49-F238E27FC236}">
                  <a16:creationId xmlns:a16="http://schemas.microsoft.com/office/drawing/2014/main" id="{55F8581B-27B7-42AB-B33F-69023D3B1C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Freeform 16">
              <a:extLst>
                <a:ext uri="{FF2B5EF4-FFF2-40B4-BE49-F238E27FC236}">
                  <a16:creationId xmlns:a16="http://schemas.microsoft.com/office/drawing/2014/main" id="{CBC2EB4A-D3CD-4347-AE09-347B7B10EF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Freeform 17">
              <a:extLst>
                <a:ext uri="{FF2B5EF4-FFF2-40B4-BE49-F238E27FC236}">
                  <a16:creationId xmlns:a16="http://schemas.microsoft.com/office/drawing/2014/main" id="{C35E0B18-828E-4F07-BC14-5B6EB8C283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Freeform 18">
              <a:extLst>
                <a:ext uri="{FF2B5EF4-FFF2-40B4-BE49-F238E27FC236}">
                  <a16:creationId xmlns:a16="http://schemas.microsoft.com/office/drawing/2014/main" id="{D972FA4F-64D2-4E34-B234-7B2C363C4F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19">
              <a:extLst>
                <a:ext uri="{FF2B5EF4-FFF2-40B4-BE49-F238E27FC236}">
                  <a16:creationId xmlns:a16="http://schemas.microsoft.com/office/drawing/2014/main" id="{430AC742-FB30-4DCC-A9AC-92D107A34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 name="Freeform 20">
              <a:extLst>
                <a:ext uri="{FF2B5EF4-FFF2-40B4-BE49-F238E27FC236}">
                  <a16:creationId xmlns:a16="http://schemas.microsoft.com/office/drawing/2014/main" id="{C991F4A4-6C1A-486C-80A9-B653BC0ED0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Freeform 21">
              <a:extLst>
                <a:ext uri="{FF2B5EF4-FFF2-40B4-BE49-F238E27FC236}">
                  <a16:creationId xmlns:a16="http://schemas.microsoft.com/office/drawing/2014/main" id="{34F60AAA-3D77-4751-9A2C-27A680142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 name="Freeform 22">
              <a:extLst>
                <a:ext uri="{FF2B5EF4-FFF2-40B4-BE49-F238E27FC236}">
                  <a16:creationId xmlns:a16="http://schemas.microsoft.com/office/drawing/2014/main" id="{71A93347-D2EA-43A7-92CB-3BC1C8F43D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Freeform 23">
              <a:extLst>
                <a:ext uri="{FF2B5EF4-FFF2-40B4-BE49-F238E27FC236}">
                  <a16:creationId xmlns:a16="http://schemas.microsoft.com/office/drawing/2014/main" id="{A99EB955-34CE-4879-BB3E-19C017967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026" name="Picture 2" descr="Debra Hurd Original Paintings AND Jazz Art: Bach INVENTION art music  painting fine art PIANO by Debra Hurd">
            <a:extLst>
              <a:ext uri="{FF2B5EF4-FFF2-40B4-BE49-F238E27FC236}">
                <a16:creationId xmlns:a16="http://schemas.microsoft.com/office/drawing/2014/main" id="{389F59ED-ABD7-3745-A311-B977B5BB16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6" r="8278"/>
          <a:stretch/>
        </p:blipFill>
        <p:spPr bwMode="auto">
          <a:xfrm>
            <a:off x="20" y="227"/>
            <a:ext cx="12191675"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049" name="Group 93">
            <a:extLst>
              <a:ext uri="{FF2B5EF4-FFF2-40B4-BE49-F238E27FC236}">
                <a16:creationId xmlns:a16="http://schemas.microsoft.com/office/drawing/2014/main" id="{99502C85-D694-4534-81D2-BE2E52612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33747" y="1186483"/>
            <a:ext cx="4510627" cy="4477933"/>
            <a:chOff x="3833747" y="1186483"/>
            <a:chExt cx="4510627" cy="4477933"/>
          </a:xfrm>
        </p:grpSpPr>
        <p:sp>
          <p:nvSpPr>
            <p:cNvPr id="1050" name="Rectangle 94">
              <a:extLst>
                <a:ext uri="{FF2B5EF4-FFF2-40B4-BE49-F238E27FC236}">
                  <a16:creationId xmlns:a16="http://schemas.microsoft.com/office/drawing/2014/main" id="{070D54E8-5694-4275-AC73-041D919D5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7681" y="1186483"/>
              <a:ext cx="4506693" cy="71618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Isosceles Triangle 39">
              <a:extLst>
                <a:ext uri="{FF2B5EF4-FFF2-40B4-BE49-F238E27FC236}">
                  <a16:creationId xmlns:a16="http://schemas.microsoft.com/office/drawing/2014/main" id="{085E5B83-AB95-4571-B7AE-841A0D5F9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96">
              <a:extLst>
                <a:ext uri="{FF2B5EF4-FFF2-40B4-BE49-F238E27FC236}">
                  <a16:creationId xmlns:a16="http://schemas.microsoft.com/office/drawing/2014/main" id="{E63AAECE-705E-4B7A-B758-B9CEB30C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3747" y="1991156"/>
              <a:ext cx="4510180" cy="332219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44EFE7C-C3AE-BA4D-BA0A-EBDE83C651DE}"/>
              </a:ext>
            </a:extLst>
          </p:cNvPr>
          <p:cNvSpPr>
            <a:spLocks noGrp="1"/>
          </p:cNvSpPr>
          <p:nvPr>
            <p:ph type="ctrTitle"/>
          </p:nvPr>
        </p:nvSpPr>
        <p:spPr>
          <a:xfrm>
            <a:off x="3916043" y="2075504"/>
            <a:ext cx="4345588" cy="2042725"/>
          </a:xfrm>
        </p:spPr>
        <p:txBody>
          <a:bodyPr>
            <a:normAutofit/>
          </a:bodyPr>
          <a:lstStyle/>
          <a:p>
            <a:r>
              <a:rPr lang="en-US" dirty="0"/>
              <a:t>Fine Arts Portfolio </a:t>
            </a:r>
          </a:p>
        </p:txBody>
      </p:sp>
      <p:sp>
        <p:nvSpPr>
          <p:cNvPr id="3" name="Subtitle 2">
            <a:extLst>
              <a:ext uri="{FF2B5EF4-FFF2-40B4-BE49-F238E27FC236}">
                <a16:creationId xmlns:a16="http://schemas.microsoft.com/office/drawing/2014/main" id="{19ADCD66-FC94-784D-9C52-681B9F7C27B0}"/>
              </a:ext>
            </a:extLst>
          </p:cNvPr>
          <p:cNvSpPr>
            <a:spLocks noGrp="1"/>
          </p:cNvSpPr>
          <p:nvPr>
            <p:ph type="subTitle" idx="1"/>
          </p:nvPr>
        </p:nvSpPr>
        <p:spPr>
          <a:xfrm>
            <a:off x="3916043" y="4202728"/>
            <a:ext cx="4345588" cy="1026125"/>
          </a:xfrm>
        </p:spPr>
        <p:txBody>
          <a:bodyPr>
            <a:normAutofit/>
          </a:bodyPr>
          <a:lstStyle/>
          <a:p>
            <a:r>
              <a:rPr lang="en-US" dirty="0"/>
              <a:t>Hannah Trombley </a:t>
            </a:r>
          </a:p>
        </p:txBody>
      </p:sp>
    </p:spTree>
    <p:extLst>
      <p:ext uri="{BB962C8B-B14F-4D97-AF65-F5344CB8AC3E}">
        <p14:creationId xmlns:p14="http://schemas.microsoft.com/office/powerpoint/2010/main" val="304433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ECE76-242A-C94C-BFE2-B9CCE0A6E661}"/>
              </a:ext>
            </a:extLst>
          </p:cNvPr>
          <p:cNvSpPr>
            <a:spLocks noGrp="1"/>
          </p:cNvSpPr>
          <p:nvPr>
            <p:ph type="title"/>
          </p:nvPr>
        </p:nvSpPr>
        <p:spPr/>
        <p:txBody>
          <a:bodyPr/>
          <a:lstStyle/>
          <a:p>
            <a:r>
              <a:rPr lang="en-US" dirty="0"/>
              <a:t>Classroom Management Strategies </a:t>
            </a:r>
          </a:p>
        </p:txBody>
      </p:sp>
      <p:pic>
        <p:nvPicPr>
          <p:cNvPr id="2050" name="Picture 2" descr="Delgado, Nyree (Assistant Principal) / Classroom Management">
            <a:extLst>
              <a:ext uri="{FF2B5EF4-FFF2-40B4-BE49-F238E27FC236}">
                <a16:creationId xmlns:a16="http://schemas.microsoft.com/office/drawing/2014/main" id="{B7CCAF41-FACB-FC46-A4E4-2F9C542818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18100" y="1072829"/>
            <a:ext cx="6281738" cy="470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40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8ED3-F9E5-9D48-9E18-3C50B5816A40}"/>
              </a:ext>
            </a:extLst>
          </p:cNvPr>
          <p:cNvSpPr>
            <a:spLocks noGrp="1"/>
          </p:cNvSpPr>
          <p:nvPr>
            <p:ph type="title"/>
          </p:nvPr>
        </p:nvSpPr>
        <p:spPr/>
        <p:txBody>
          <a:bodyPr/>
          <a:lstStyle/>
          <a:p>
            <a:r>
              <a:rPr lang="en-US" dirty="0"/>
              <a:t>Attention Grabbers </a:t>
            </a:r>
          </a:p>
        </p:txBody>
      </p:sp>
      <p:sp>
        <p:nvSpPr>
          <p:cNvPr id="3" name="Content Placeholder 2">
            <a:extLst>
              <a:ext uri="{FF2B5EF4-FFF2-40B4-BE49-F238E27FC236}">
                <a16:creationId xmlns:a16="http://schemas.microsoft.com/office/drawing/2014/main" id="{16564622-4E1A-3A4B-9639-164CE89DC503}"/>
              </a:ext>
            </a:extLst>
          </p:cNvPr>
          <p:cNvSpPr>
            <a:spLocks noGrp="1"/>
          </p:cNvSpPr>
          <p:nvPr>
            <p:ph idx="1"/>
          </p:nvPr>
        </p:nvSpPr>
        <p:spPr>
          <a:xfrm>
            <a:off x="4792896" y="804689"/>
            <a:ext cx="6281873" cy="5248622"/>
          </a:xfrm>
        </p:spPr>
        <p:txBody>
          <a:bodyPr>
            <a:normAutofit fontScale="92500" lnSpcReduction="10000"/>
          </a:bodyPr>
          <a:lstStyle/>
          <a:p>
            <a:r>
              <a:rPr lang="en-US" dirty="0"/>
              <a:t>Teacher says “Ba Da Da Da Da” </a:t>
            </a:r>
          </a:p>
          <a:p>
            <a:pPr marL="0" indent="0">
              <a:buNone/>
            </a:pPr>
            <a:r>
              <a:rPr lang="en-US" dirty="0"/>
              <a:t>Students respond, “Da Da!”</a:t>
            </a:r>
          </a:p>
          <a:p>
            <a:r>
              <a:rPr lang="en-US" dirty="0"/>
              <a:t>Quiet Coyote ‘Sven’ </a:t>
            </a:r>
          </a:p>
          <a:p>
            <a:r>
              <a:rPr lang="en-US" dirty="0"/>
              <a:t>Hand clapping patterns for students to clap back </a:t>
            </a:r>
          </a:p>
          <a:p>
            <a:r>
              <a:rPr lang="en-US" dirty="0"/>
              <a:t>Show me your listening ears *Moose antlers*</a:t>
            </a:r>
          </a:p>
          <a:p>
            <a:r>
              <a:rPr lang="en-US" dirty="0"/>
              <a:t>“Put your finger on your nose if you’re listening” “Put your finger on your mouth if you’re listening” continue until all students are participating</a:t>
            </a:r>
          </a:p>
          <a:p>
            <a:pPr marL="0" indent="0">
              <a:buNone/>
            </a:pPr>
            <a:r>
              <a:rPr lang="en-US" dirty="0"/>
              <a:t>All the above were implemented during my 491 practicum and worked well with my 1/2 students! </a:t>
            </a:r>
          </a:p>
          <a:p>
            <a:r>
              <a:rPr lang="en-US" dirty="0"/>
              <a:t>An attention grabber I would really like to try is an homage to Queen! Teacher sings “mama” and class replies “OuuuOuuuOuuuu” Here are some other fun examples:</a:t>
            </a:r>
          </a:p>
          <a:p>
            <a:pPr marL="0" indent="0" algn="ctr">
              <a:buNone/>
            </a:pPr>
            <a:r>
              <a:rPr lang="en-US" dirty="0">
                <a:solidFill>
                  <a:schemeClr val="accent2"/>
                </a:solidFill>
                <a:hlinkClick r:id="rId4"/>
              </a:rPr>
              <a:t>https://</a:t>
            </a:r>
            <a:r>
              <a:rPr lang="en-US" dirty="0" err="1">
                <a:solidFill>
                  <a:schemeClr val="accent2"/>
                </a:solidFill>
                <a:hlinkClick r:id="rId4"/>
              </a:rPr>
              <a:t>www.youtube.com</a:t>
            </a:r>
            <a:r>
              <a:rPr lang="en-US" dirty="0">
                <a:solidFill>
                  <a:schemeClr val="accent2"/>
                </a:solidFill>
                <a:hlinkClick r:id="rId4"/>
              </a:rPr>
              <a:t>/</a:t>
            </a:r>
            <a:r>
              <a:rPr lang="en-US" dirty="0" err="1">
                <a:solidFill>
                  <a:schemeClr val="accent2"/>
                </a:solidFill>
                <a:hlinkClick r:id="rId4"/>
              </a:rPr>
              <a:t>watch?v</a:t>
            </a:r>
            <a:r>
              <a:rPr lang="en-US" dirty="0">
                <a:solidFill>
                  <a:schemeClr val="accent2"/>
                </a:solidFill>
                <a:hlinkClick r:id="rId4"/>
              </a:rPr>
              <a:t>=MDpVLJJpj8k</a:t>
            </a:r>
            <a:endParaRPr lang="en-US" dirty="0">
              <a:solidFill>
                <a:schemeClr val="accent2"/>
              </a:solidFill>
            </a:endParaRPr>
          </a:p>
        </p:txBody>
      </p:sp>
      <p:pic>
        <p:nvPicPr>
          <p:cNvPr id="4" name="Audio Recording Jun 23, 2021 at 8:01:26 PM" descr="Audio Recording Jun 23, 2021 at 8:01:26 PM">
            <a:hlinkClick r:id="" action="ppaction://media"/>
            <a:extLst>
              <a:ext uri="{FF2B5EF4-FFF2-40B4-BE49-F238E27FC236}">
                <a16:creationId xmlns:a16="http://schemas.microsoft.com/office/drawing/2014/main" id="{58F1B49E-A449-9F4D-95C0-E1595747E0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94871" y="1388038"/>
            <a:ext cx="812800" cy="812800"/>
          </a:xfrm>
          <a:prstGeom prst="rect">
            <a:avLst/>
          </a:prstGeom>
        </p:spPr>
      </p:pic>
      <p:pic>
        <p:nvPicPr>
          <p:cNvPr id="5122" name="Picture 2" descr="Quiet Coyote&amp;quot; Postcard by lampiek | Redbubble">
            <a:extLst>
              <a:ext uri="{FF2B5EF4-FFF2-40B4-BE49-F238E27FC236}">
                <a16:creationId xmlns:a16="http://schemas.microsoft.com/office/drawing/2014/main" id="{C0480897-A747-0940-B78F-1C812DF641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6446" y="199110"/>
            <a:ext cx="1976646" cy="263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0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2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4D961-12E4-6E49-B81E-052E61E9C13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6C1505A-30FD-E347-A76F-4DE25A87F41D}"/>
              </a:ext>
            </a:extLst>
          </p:cNvPr>
          <p:cNvSpPr>
            <a:spLocks noGrp="1"/>
          </p:cNvSpPr>
          <p:nvPr>
            <p:ph idx="1"/>
          </p:nvPr>
        </p:nvSpPr>
        <p:spPr>
          <a:xfrm>
            <a:off x="5244771" y="912897"/>
            <a:ext cx="6281873" cy="5523872"/>
          </a:xfrm>
        </p:spPr>
        <p:txBody>
          <a:bodyPr>
            <a:normAutofit fontScale="85000" lnSpcReduction="20000"/>
          </a:bodyPr>
          <a:lstStyle/>
          <a:p>
            <a:pPr marL="0" indent="0">
              <a:buNone/>
            </a:pPr>
            <a:r>
              <a:rPr lang="en-US" dirty="0"/>
              <a:t>Some resources I really turned to for support with behavior management in the classroom were:</a:t>
            </a:r>
          </a:p>
          <a:p>
            <a:r>
              <a:rPr lang="en-US" dirty="0"/>
              <a:t>The MindUp program </a:t>
            </a:r>
          </a:p>
          <a:p>
            <a:r>
              <a:rPr lang="en-US" dirty="0"/>
              <a:t>Growth Mindset </a:t>
            </a:r>
          </a:p>
          <a:p>
            <a:r>
              <a:rPr lang="en-US" dirty="0"/>
              <a:t>Calm down strategies for self regulation already implemented by CT (For example: Belly breathing, Bumble Bee breathes, Finger Breathing, Calm down stuffed animals) </a:t>
            </a:r>
          </a:p>
          <a:p>
            <a:r>
              <a:rPr lang="en-US" i="1" dirty="0"/>
              <a:t>Trauma Informed Classroom Strategies </a:t>
            </a:r>
            <a:r>
              <a:rPr lang="en-US" dirty="0"/>
              <a:t>(Booklet compiled by Linda O’Neill, Serena George, and Jillian Wagg) I found this resource extremely valuable.  </a:t>
            </a:r>
            <a:r>
              <a:rPr lang="en-US" i="1" dirty="0">
                <a:solidFill>
                  <a:srgbClr val="FF0000"/>
                </a:solidFill>
                <a:hlinkClick r:id="rId2"/>
              </a:rPr>
              <a:t>https://www.fasdoutreach.ca/resources/all/t/trauma-informed-classroom-strategies-manual</a:t>
            </a:r>
            <a:endParaRPr lang="en-US" i="1" dirty="0">
              <a:solidFill>
                <a:srgbClr val="FF0000"/>
              </a:solidFill>
            </a:endParaRPr>
          </a:p>
          <a:p>
            <a:r>
              <a:rPr lang="en-US" dirty="0"/>
              <a:t>I also purchased the book </a:t>
            </a:r>
            <a:r>
              <a:rPr lang="en-US" i="1" dirty="0"/>
              <a:t>Breathe Like A Bear </a:t>
            </a:r>
            <a:r>
              <a:rPr lang="en-US" dirty="0"/>
              <a:t>by Kira Willey to help students reset during transitions (The students really enjoyed these short mind and body breaks)</a:t>
            </a:r>
          </a:p>
          <a:p>
            <a:r>
              <a:rPr lang="en-US" dirty="0"/>
              <a:t>Another trick I learned from from my CT was to play Binaural Beats during work time in the classroom for background noise. It kept the students grounded and focused. There are different tones to match their energy! </a:t>
            </a:r>
          </a:p>
        </p:txBody>
      </p:sp>
      <p:pic>
        <p:nvPicPr>
          <p:cNvPr id="3074" name="Picture 2" descr="Breathe Like a Bear: 30 Mindful Moments for Kids to Feel Calm and Focused  Anytime, Anywhere: Willey, Kira, Betts, Anni: 9781623368838: Books -  Amazon.ca">
            <a:extLst>
              <a:ext uri="{FF2B5EF4-FFF2-40B4-BE49-F238E27FC236}">
                <a16:creationId xmlns:a16="http://schemas.microsoft.com/office/drawing/2014/main" id="{CB9435CA-5D79-FD4D-8959-F84678C1F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19" y="912897"/>
            <a:ext cx="4513201" cy="51389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D9EDF5-54E4-2B47-83B2-3CA958963517}"/>
              </a:ext>
            </a:extLst>
          </p:cNvPr>
          <p:cNvSpPr txBox="1"/>
          <p:nvPr/>
        </p:nvSpPr>
        <p:spPr>
          <a:xfrm>
            <a:off x="6367975" y="421231"/>
            <a:ext cx="4035464" cy="584775"/>
          </a:xfrm>
          <a:prstGeom prst="rect">
            <a:avLst/>
          </a:prstGeom>
          <a:noFill/>
        </p:spPr>
        <p:txBody>
          <a:bodyPr wrap="none" rtlCol="0">
            <a:spAutoFit/>
          </a:bodyPr>
          <a:lstStyle/>
          <a:p>
            <a:r>
              <a:rPr lang="en-US" sz="3200" dirty="0">
                <a:solidFill>
                  <a:schemeClr val="accent1"/>
                </a:solidFill>
                <a:latin typeface="+mj-lt"/>
              </a:rPr>
              <a:t>Behavior Management </a:t>
            </a:r>
          </a:p>
        </p:txBody>
      </p:sp>
    </p:spTree>
    <p:extLst>
      <p:ext uri="{BB962C8B-B14F-4D97-AF65-F5344CB8AC3E}">
        <p14:creationId xmlns:p14="http://schemas.microsoft.com/office/powerpoint/2010/main" val="3565657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FF059-42F8-F04F-9B8A-2A4261854317}"/>
              </a:ext>
            </a:extLst>
          </p:cNvPr>
          <p:cNvSpPr>
            <a:spLocks noGrp="1"/>
          </p:cNvSpPr>
          <p:nvPr>
            <p:ph idx="1"/>
          </p:nvPr>
        </p:nvSpPr>
        <p:spPr>
          <a:xfrm>
            <a:off x="5017413" y="1607574"/>
            <a:ext cx="2157173" cy="4616245"/>
          </a:xfrm>
        </p:spPr>
        <p:txBody>
          <a:bodyPr>
            <a:normAutofit fontScale="85000" lnSpcReduction="10000"/>
          </a:bodyPr>
          <a:lstStyle/>
          <a:p>
            <a:pPr marL="0" indent="0">
              <a:buNone/>
            </a:pPr>
            <a:r>
              <a:rPr lang="en-US" dirty="0"/>
              <a:t>During both my practicums, I learned the helpful tip of using classroom lists as quick formative or summative assessment sheets. </a:t>
            </a:r>
          </a:p>
          <a:p>
            <a:r>
              <a:rPr lang="en-US" dirty="0"/>
              <a:t>I often found it difficult to find time to jot notes down during student learning and work periods- I now carry around a clipboard with a class list so that I can make notes! </a:t>
            </a:r>
          </a:p>
        </p:txBody>
      </p:sp>
      <p:sp>
        <p:nvSpPr>
          <p:cNvPr id="8" name="TextBox 7">
            <a:extLst>
              <a:ext uri="{FF2B5EF4-FFF2-40B4-BE49-F238E27FC236}">
                <a16:creationId xmlns:a16="http://schemas.microsoft.com/office/drawing/2014/main" id="{6033B39F-6FDA-7F44-98E1-941BD593CC87}"/>
              </a:ext>
            </a:extLst>
          </p:cNvPr>
          <p:cNvSpPr txBox="1"/>
          <p:nvPr/>
        </p:nvSpPr>
        <p:spPr>
          <a:xfrm>
            <a:off x="5067796" y="634181"/>
            <a:ext cx="2007943" cy="830997"/>
          </a:xfrm>
          <a:prstGeom prst="rect">
            <a:avLst/>
          </a:prstGeom>
          <a:noFill/>
        </p:spPr>
        <p:txBody>
          <a:bodyPr wrap="square" rtlCol="0">
            <a:spAutoFit/>
          </a:bodyPr>
          <a:lstStyle/>
          <a:p>
            <a:pPr algn="ctr"/>
            <a:r>
              <a:rPr lang="en-US" sz="2400" i="1" dirty="0">
                <a:solidFill>
                  <a:schemeClr val="accent1"/>
                </a:solidFill>
                <a:latin typeface="+mj-lt"/>
              </a:rPr>
              <a:t>Practicing</a:t>
            </a:r>
          </a:p>
          <a:p>
            <a:pPr algn="ctr"/>
            <a:r>
              <a:rPr lang="en-US" sz="2400" i="1" dirty="0">
                <a:solidFill>
                  <a:schemeClr val="accent1"/>
                </a:solidFill>
                <a:latin typeface="+mj-lt"/>
              </a:rPr>
              <a:t>Assessments</a:t>
            </a:r>
          </a:p>
        </p:txBody>
      </p:sp>
      <p:sp>
        <p:nvSpPr>
          <p:cNvPr id="2" name="Title 1">
            <a:extLst>
              <a:ext uri="{FF2B5EF4-FFF2-40B4-BE49-F238E27FC236}">
                <a16:creationId xmlns:a16="http://schemas.microsoft.com/office/drawing/2014/main" id="{D0D9C244-9A82-8744-A1DE-4EC1F0E73135}"/>
              </a:ext>
            </a:extLst>
          </p:cNvPr>
          <p:cNvSpPr>
            <a:spLocks noGrp="1"/>
          </p:cNvSpPr>
          <p:nvPr>
            <p:ph type="title"/>
          </p:nvPr>
        </p:nvSpPr>
        <p:spPr>
          <a:xfrm>
            <a:off x="851683" y="2335176"/>
            <a:ext cx="3498979" cy="2456442"/>
          </a:xfrm>
        </p:spPr>
        <p:txBody>
          <a:bodyPr/>
          <a:lstStyle/>
          <a:p>
            <a:endParaRPr lang="en-US" dirty="0"/>
          </a:p>
        </p:txBody>
      </p:sp>
      <p:pic>
        <p:nvPicPr>
          <p:cNvPr id="7" name="Picture 6" descr="Diagram, schematic&#10;&#10;Description automatically generated">
            <a:extLst>
              <a:ext uri="{FF2B5EF4-FFF2-40B4-BE49-F238E27FC236}">
                <a16:creationId xmlns:a16="http://schemas.microsoft.com/office/drawing/2014/main" id="{72FE9015-13DF-0347-A171-5631A242AA92}"/>
              </a:ext>
            </a:extLst>
          </p:cNvPr>
          <p:cNvPicPr>
            <a:picLocks noChangeAspect="1"/>
          </p:cNvPicPr>
          <p:nvPr/>
        </p:nvPicPr>
        <p:blipFill>
          <a:blip r:embed="rId2"/>
          <a:stretch>
            <a:fillRect/>
          </a:stretch>
        </p:blipFill>
        <p:spPr>
          <a:xfrm>
            <a:off x="182944" y="272076"/>
            <a:ext cx="4686078" cy="6252075"/>
          </a:xfrm>
          <a:prstGeom prst="rect">
            <a:avLst/>
          </a:prstGeom>
        </p:spPr>
      </p:pic>
      <p:pic>
        <p:nvPicPr>
          <p:cNvPr id="5" name="Picture 4" descr="Diagram&#10;&#10;Description automatically generated">
            <a:extLst>
              <a:ext uri="{FF2B5EF4-FFF2-40B4-BE49-F238E27FC236}">
                <a16:creationId xmlns:a16="http://schemas.microsoft.com/office/drawing/2014/main" id="{DD86EACF-B63A-2242-9AB2-BA43C583ADC1}"/>
              </a:ext>
            </a:extLst>
          </p:cNvPr>
          <p:cNvPicPr>
            <a:picLocks noChangeAspect="1"/>
          </p:cNvPicPr>
          <p:nvPr/>
        </p:nvPicPr>
        <p:blipFill>
          <a:blip r:embed="rId3"/>
          <a:stretch>
            <a:fillRect/>
          </a:stretch>
        </p:blipFill>
        <p:spPr>
          <a:xfrm>
            <a:off x="7369279" y="225318"/>
            <a:ext cx="4686078" cy="6298833"/>
          </a:xfrm>
          <a:prstGeom prst="rect">
            <a:avLst/>
          </a:prstGeom>
        </p:spPr>
      </p:pic>
    </p:spTree>
    <p:extLst>
      <p:ext uri="{BB962C8B-B14F-4D97-AF65-F5344CB8AC3E}">
        <p14:creationId xmlns:p14="http://schemas.microsoft.com/office/powerpoint/2010/main" val="175912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9C0AD34-689A-4954-B857-28A56A031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2EF251E5-B061-410C-B249-58C6857613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6" name="Freeform 5">
              <a:extLst>
                <a:ext uri="{FF2B5EF4-FFF2-40B4-BE49-F238E27FC236}">
                  <a16:creationId xmlns:a16="http://schemas.microsoft.com/office/drawing/2014/main" id="{5820E53A-A780-41CF-9B04-52B707A568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9A337230-F2D4-4984-B33B-BD5732CA7F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
              <a:extLst>
                <a:ext uri="{FF2B5EF4-FFF2-40B4-BE49-F238E27FC236}">
                  <a16:creationId xmlns:a16="http://schemas.microsoft.com/office/drawing/2014/main" id="{150374BA-0847-4D86-BDAD-B3616B48AC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8">
              <a:extLst>
                <a:ext uri="{FF2B5EF4-FFF2-40B4-BE49-F238E27FC236}">
                  <a16:creationId xmlns:a16="http://schemas.microsoft.com/office/drawing/2014/main" id="{756B05EF-64B2-4E1A-BEE2-2C91CEE4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9">
              <a:extLst>
                <a:ext uri="{FF2B5EF4-FFF2-40B4-BE49-F238E27FC236}">
                  <a16:creationId xmlns:a16="http://schemas.microsoft.com/office/drawing/2014/main" id="{8EAC8528-3758-4668-AC4F-7A1ED80AA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9C60E31E-3A6D-4751-A2B9-6D6BBD3F42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1">
              <a:extLst>
                <a:ext uri="{FF2B5EF4-FFF2-40B4-BE49-F238E27FC236}">
                  <a16:creationId xmlns:a16="http://schemas.microsoft.com/office/drawing/2014/main" id="{BDA3DA6A-3268-4B0F-AEE7-DAA73B1F39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2998BF04-8D3F-4A2A-99F5-4CA4E8CEA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3">
              <a:extLst>
                <a:ext uri="{FF2B5EF4-FFF2-40B4-BE49-F238E27FC236}">
                  <a16:creationId xmlns:a16="http://schemas.microsoft.com/office/drawing/2014/main" id="{0634B53A-D297-4948-A6D6-F6A97EA302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4E8DB691-0BA0-400D-800A-75BC377428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5">
              <a:extLst>
                <a:ext uri="{FF2B5EF4-FFF2-40B4-BE49-F238E27FC236}">
                  <a16:creationId xmlns:a16="http://schemas.microsoft.com/office/drawing/2014/main" id="{AFAFDDA3-AC41-4CF2-94B8-57BB1C5E5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4A15B2B0-A771-4DFA-9D23-CB066DAE7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7">
              <a:extLst>
                <a:ext uri="{FF2B5EF4-FFF2-40B4-BE49-F238E27FC236}">
                  <a16:creationId xmlns:a16="http://schemas.microsoft.com/office/drawing/2014/main" id="{6181A0C3-EE79-45C0-B2F7-3EFDF30C92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8">
              <a:extLst>
                <a:ext uri="{FF2B5EF4-FFF2-40B4-BE49-F238E27FC236}">
                  <a16:creationId xmlns:a16="http://schemas.microsoft.com/office/drawing/2014/main" id="{15E0117B-FD22-48B9-9C77-A8B559036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9">
              <a:extLst>
                <a:ext uri="{FF2B5EF4-FFF2-40B4-BE49-F238E27FC236}">
                  <a16:creationId xmlns:a16="http://schemas.microsoft.com/office/drawing/2014/main" id="{8E85FCEE-A313-4486-8C87-02810F6930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0">
              <a:extLst>
                <a:ext uri="{FF2B5EF4-FFF2-40B4-BE49-F238E27FC236}">
                  <a16:creationId xmlns:a16="http://schemas.microsoft.com/office/drawing/2014/main" id="{1C675BF2-101E-485B-8567-6DAC3E2E5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1">
              <a:extLst>
                <a:ext uri="{FF2B5EF4-FFF2-40B4-BE49-F238E27FC236}">
                  <a16:creationId xmlns:a16="http://schemas.microsoft.com/office/drawing/2014/main" id="{FB45911A-8248-42F7-B3EB-A00DB57200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2">
              <a:extLst>
                <a:ext uri="{FF2B5EF4-FFF2-40B4-BE49-F238E27FC236}">
                  <a16:creationId xmlns:a16="http://schemas.microsoft.com/office/drawing/2014/main" id="{5BB462F8-D1E7-49F8-BC68-C084D693D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3">
              <a:extLst>
                <a:ext uri="{FF2B5EF4-FFF2-40B4-BE49-F238E27FC236}">
                  <a16:creationId xmlns:a16="http://schemas.microsoft.com/office/drawing/2014/main" id="{A42670A7-31BD-4399-A52B-58F7DC2CD8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4">
              <a:extLst>
                <a:ext uri="{FF2B5EF4-FFF2-40B4-BE49-F238E27FC236}">
                  <a16:creationId xmlns:a16="http://schemas.microsoft.com/office/drawing/2014/main" id="{9A3D52C0-9637-4872-BE90-954269A97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25">
              <a:extLst>
                <a:ext uri="{FF2B5EF4-FFF2-40B4-BE49-F238E27FC236}">
                  <a16:creationId xmlns:a16="http://schemas.microsoft.com/office/drawing/2014/main" id="{3C8A97F0-11E5-4091-BFF3-12036C2E24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100" name="Picture 4" descr="Hands raised multicolor overlap – Northern California Bluegrass Society">
            <a:extLst>
              <a:ext uri="{FF2B5EF4-FFF2-40B4-BE49-F238E27FC236}">
                <a16:creationId xmlns:a16="http://schemas.microsoft.com/office/drawing/2014/main" id="{59000AD0-89F7-4344-A453-214C9BCF2E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16" r="9785" b="-1"/>
          <a:stretch/>
        </p:blipFill>
        <p:spPr bwMode="auto">
          <a:xfrm>
            <a:off x="20" y="227"/>
            <a:ext cx="12191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a:extLst>
              <a:ext uri="{FF2B5EF4-FFF2-40B4-BE49-F238E27FC236}">
                <a16:creationId xmlns:a16="http://schemas.microsoft.com/office/drawing/2014/main" id="{0D46847E-DF7B-4BE5-BA10-97AFF961C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4042" y="1186483"/>
            <a:ext cx="8843596" cy="50541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227E50E2-800F-4574-8926-D1DB68914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9293" y="1776933"/>
            <a:ext cx="8845667" cy="353641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32B131-28AD-DD41-879D-4875076F76A1}"/>
              </a:ext>
            </a:extLst>
          </p:cNvPr>
          <p:cNvSpPr>
            <a:spLocks noGrp="1"/>
          </p:cNvSpPr>
          <p:nvPr>
            <p:ph type="title"/>
          </p:nvPr>
        </p:nvSpPr>
        <p:spPr>
          <a:xfrm>
            <a:off x="2077181" y="2358391"/>
            <a:ext cx="2714952" cy="2453676"/>
          </a:xfrm>
        </p:spPr>
        <p:txBody>
          <a:bodyPr>
            <a:normAutofit/>
          </a:bodyPr>
          <a:lstStyle/>
          <a:p>
            <a:r>
              <a:rPr lang="en-US" dirty="0"/>
              <a:t>Inclusivity and UDL</a:t>
            </a:r>
          </a:p>
        </p:txBody>
      </p:sp>
      <p:sp>
        <p:nvSpPr>
          <p:cNvPr id="4" name="Content Placeholder 3">
            <a:extLst>
              <a:ext uri="{FF2B5EF4-FFF2-40B4-BE49-F238E27FC236}">
                <a16:creationId xmlns:a16="http://schemas.microsoft.com/office/drawing/2014/main" id="{62F917F8-E65E-D74C-BA4E-31F7A76EAEA1}"/>
              </a:ext>
            </a:extLst>
          </p:cNvPr>
          <p:cNvSpPr>
            <a:spLocks noGrp="1"/>
          </p:cNvSpPr>
          <p:nvPr>
            <p:ph idx="1"/>
          </p:nvPr>
        </p:nvSpPr>
        <p:spPr>
          <a:xfrm>
            <a:off x="5112160" y="1862274"/>
            <a:ext cx="5315742" cy="3368347"/>
          </a:xfrm>
        </p:spPr>
        <p:txBody>
          <a:bodyPr>
            <a:normAutofit/>
          </a:bodyPr>
          <a:lstStyle/>
          <a:p>
            <a:r>
              <a:rPr lang="en-US" sz="1600" dirty="0">
                <a:solidFill>
                  <a:srgbClr val="FFFFFE"/>
                </a:solidFill>
              </a:rPr>
              <a:t>Something I really value as an educator is classroom inclusivity, differentiated instruction and a universal design for learning. I had a broad range of strengths in my 491 practicum and needed to adapt my teaching to meet my students needs. I realized the best way to do this was teach all students the same but change the work expectations and outcomes for each individual based off their strengths. </a:t>
            </a:r>
          </a:p>
          <a:p>
            <a:r>
              <a:rPr lang="en-US" sz="1600" dirty="0">
                <a:solidFill>
                  <a:srgbClr val="FFFFFE"/>
                </a:solidFill>
              </a:rPr>
              <a:t>The next slide will include a breakthrough I had with a student who exceeded my expectations! </a:t>
            </a:r>
          </a:p>
        </p:txBody>
      </p:sp>
      <p:sp>
        <p:nvSpPr>
          <p:cNvPr id="102" name="Isosceles Triangle 39">
            <a:extLst>
              <a:ext uri="{FF2B5EF4-FFF2-40B4-BE49-F238E27FC236}">
                <a16:creationId xmlns:a16="http://schemas.microsoft.com/office/drawing/2014/main" id="{7DC56226-648F-4399-93F6-94D24B604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07514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ltDnDiag">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1B639-08C7-C547-B757-4C23635ABFD7}"/>
              </a:ext>
            </a:extLst>
          </p:cNvPr>
          <p:cNvSpPr>
            <a:spLocks noGrp="1"/>
          </p:cNvSpPr>
          <p:nvPr>
            <p:ph type="title"/>
          </p:nvPr>
        </p:nvSpPr>
        <p:spPr/>
        <p:txBody>
          <a:bodyPr/>
          <a:lstStyle/>
          <a:p>
            <a:endParaRPr lang="en-US" dirty="0"/>
          </a:p>
        </p:txBody>
      </p:sp>
      <p:pic>
        <p:nvPicPr>
          <p:cNvPr id="5" name="Content Placeholder 4" descr="A picture containing text&#10;&#10;Description automatically generated">
            <a:extLst>
              <a:ext uri="{FF2B5EF4-FFF2-40B4-BE49-F238E27FC236}">
                <a16:creationId xmlns:a16="http://schemas.microsoft.com/office/drawing/2014/main" id="{D94512D9-FB85-A843-A937-EADF770F69C7}"/>
              </a:ext>
            </a:extLst>
          </p:cNvPr>
          <p:cNvPicPr>
            <a:picLocks noGrp="1" noChangeAspect="1"/>
          </p:cNvPicPr>
          <p:nvPr>
            <p:ph idx="1"/>
          </p:nvPr>
        </p:nvPicPr>
        <p:blipFill>
          <a:blip r:embed="rId4"/>
          <a:stretch>
            <a:fillRect/>
          </a:stretch>
        </p:blipFill>
        <p:spPr>
          <a:xfrm>
            <a:off x="534460" y="80562"/>
            <a:ext cx="5022655" cy="6696874"/>
          </a:xfrm>
        </p:spPr>
      </p:pic>
      <p:pic>
        <p:nvPicPr>
          <p:cNvPr id="7" name="Picture 6" descr="Text, letter&#10;&#10;Description automatically generated">
            <a:extLst>
              <a:ext uri="{FF2B5EF4-FFF2-40B4-BE49-F238E27FC236}">
                <a16:creationId xmlns:a16="http://schemas.microsoft.com/office/drawing/2014/main" id="{66CA41FA-A07F-1141-97F7-7DD5CDCF94C1}"/>
              </a:ext>
            </a:extLst>
          </p:cNvPr>
          <p:cNvPicPr>
            <a:picLocks noChangeAspect="1"/>
          </p:cNvPicPr>
          <p:nvPr/>
        </p:nvPicPr>
        <p:blipFill>
          <a:blip r:embed="rId5"/>
          <a:stretch>
            <a:fillRect/>
          </a:stretch>
        </p:blipFill>
        <p:spPr>
          <a:xfrm>
            <a:off x="6726621" y="80563"/>
            <a:ext cx="5022655" cy="6696873"/>
          </a:xfrm>
          <a:prstGeom prst="rect">
            <a:avLst/>
          </a:prstGeom>
        </p:spPr>
      </p:pic>
      <p:pic>
        <p:nvPicPr>
          <p:cNvPr id="8" name="Audio Recording Jun 23, 2021 at 7:53:27 PM" descr="Audio Recording Jun 23, 2021 at 7:53:27 PM">
            <a:hlinkClick r:id="" action="ppaction://media"/>
            <a:extLst>
              <a:ext uri="{FF2B5EF4-FFF2-40B4-BE49-F238E27FC236}">
                <a16:creationId xmlns:a16="http://schemas.microsoft.com/office/drawing/2014/main" id="{383B1485-BBF5-1D42-B5BC-FE1F8F90914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6391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52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9"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1"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F5750935-686E-CA4A-B5CA-F155DD34CBE7}"/>
              </a:ext>
            </a:extLst>
          </p:cNvPr>
          <p:cNvSpPr>
            <a:spLocks noGrp="1"/>
          </p:cNvSpPr>
          <p:nvPr>
            <p:ph type="title"/>
          </p:nvPr>
        </p:nvSpPr>
        <p:spPr>
          <a:xfrm>
            <a:off x="888630" y="4563895"/>
            <a:ext cx="5109005" cy="1777829"/>
          </a:xfrm>
        </p:spPr>
        <p:txBody>
          <a:bodyPr>
            <a:normAutofit/>
          </a:bodyPr>
          <a:lstStyle/>
          <a:p>
            <a:pPr algn="r"/>
            <a:r>
              <a:rPr lang="en-US" dirty="0">
                <a:solidFill>
                  <a:schemeClr val="tx1"/>
                </a:solidFill>
              </a:rPr>
              <a:t>Student Success Exemplar</a:t>
            </a:r>
          </a:p>
        </p:txBody>
      </p:sp>
      <p:pic>
        <p:nvPicPr>
          <p:cNvPr id="5" name="Content Placeholder 4" descr="Text, letter&#10;&#10;Description automatically generated">
            <a:extLst>
              <a:ext uri="{FF2B5EF4-FFF2-40B4-BE49-F238E27FC236}">
                <a16:creationId xmlns:a16="http://schemas.microsoft.com/office/drawing/2014/main" id="{27C22378-5962-204B-B871-90CEC41B5D8F}"/>
              </a:ext>
            </a:extLst>
          </p:cNvPr>
          <p:cNvPicPr>
            <a:picLocks noChangeAspect="1"/>
          </p:cNvPicPr>
          <p:nvPr/>
        </p:nvPicPr>
        <p:blipFill rotWithShape="1">
          <a:blip r:embed="rId4"/>
          <a:srcRect t="19113" r="1" b="1"/>
          <a:stretch/>
        </p:blipFill>
        <p:spPr>
          <a:xfrm>
            <a:off x="20" y="10"/>
            <a:ext cx="3958454" cy="4269172"/>
          </a:xfrm>
          <a:custGeom>
            <a:avLst/>
            <a:gdLst/>
            <a:ahLst/>
            <a:cxnLst/>
            <a:rect l="l" t="t" r="r" b="b"/>
            <a:pathLst>
              <a:path w="3958474" h="4269182">
                <a:moveTo>
                  <a:pt x="0" y="0"/>
                </a:moveTo>
                <a:lnTo>
                  <a:pt x="3958474" y="0"/>
                </a:lnTo>
                <a:lnTo>
                  <a:pt x="3958474" y="4269182"/>
                </a:lnTo>
                <a:lnTo>
                  <a:pt x="3743408" y="4265769"/>
                </a:lnTo>
                <a:cubicBezTo>
                  <a:pt x="2663916" y="4241935"/>
                  <a:pt x="1529012" y="4189137"/>
                  <a:pt x="400746" y="4093206"/>
                </a:cubicBezTo>
                <a:lnTo>
                  <a:pt x="0" y="4056230"/>
                </a:lnTo>
                <a:lnTo>
                  <a:pt x="0" y="2956891"/>
                </a:lnTo>
                <a:lnTo>
                  <a:pt x="0" y="2764766"/>
                </a:lnTo>
                <a:close/>
              </a:path>
            </a:pathLst>
          </a:custGeom>
        </p:spPr>
      </p:pic>
      <p:pic>
        <p:nvPicPr>
          <p:cNvPr id="7" name="Picture 6" descr="Text, letter&#10;&#10;Description automatically generated">
            <a:extLst>
              <a:ext uri="{FF2B5EF4-FFF2-40B4-BE49-F238E27FC236}">
                <a16:creationId xmlns:a16="http://schemas.microsoft.com/office/drawing/2014/main" id="{B9DC6D92-A131-E14C-82E7-902ED7310330}"/>
              </a:ext>
            </a:extLst>
          </p:cNvPr>
          <p:cNvPicPr>
            <a:picLocks noChangeAspect="1"/>
          </p:cNvPicPr>
          <p:nvPr/>
        </p:nvPicPr>
        <p:blipFill rotWithShape="1">
          <a:blip r:embed="rId5"/>
          <a:srcRect t="18699" r="2" b="2"/>
          <a:stretch/>
        </p:blipFill>
        <p:spPr>
          <a:xfrm>
            <a:off x="4090781" y="10"/>
            <a:ext cx="3962329" cy="4295212"/>
          </a:xfrm>
          <a:custGeom>
            <a:avLst/>
            <a:gdLst/>
            <a:ahLst/>
            <a:cxnLst/>
            <a:rect l="l" t="t" r="r" b="b"/>
            <a:pathLst>
              <a:path w="3962329" h="4295222">
                <a:moveTo>
                  <a:pt x="0" y="0"/>
                </a:moveTo>
                <a:lnTo>
                  <a:pt x="3962329" y="0"/>
                </a:lnTo>
                <a:lnTo>
                  <a:pt x="3962329" y="4235683"/>
                </a:lnTo>
                <a:lnTo>
                  <a:pt x="3825931" y="4241643"/>
                </a:lnTo>
                <a:cubicBezTo>
                  <a:pt x="3408113" y="4258040"/>
                  <a:pt x="3011048" y="4269966"/>
                  <a:pt x="2640159" y="4278117"/>
                </a:cubicBezTo>
                <a:cubicBezTo>
                  <a:pt x="1960196" y="4293061"/>
                  <a:pt x="1214161" y="4299682"/>
                  <a:pt x="428231" y="4292004"/>
                </a:cubicBezTo>
                <a:lnTo>
                  <a:pt x="0" y="4285209"/>
                </a:lnTo>
                <a:close/>
              </a:path>
            </a:pathLst>
          </a:custGeom>
        </p:spPr>
      </p:pic>
      <p:pic>
        <p:nvPicPr>
          <p:cNvPr id="9" name="Picture 8" descr="A picture containing text, envelope&#10;&#10;Description automatically generated">
            <a:extLst>
              <a:ext uri="{FF2B5EF4-FFF2-40B4-BE49-F238E27FC236}">
                <a16:creationId xmlns:a16="http://schemas.microsoft.com/office/drawing/2014/main" id="{2EF5CA57-CBDB-A642-B4BB-789D6EF1091F}"/>
              </a:ext>
            </a:extLst>
          </p:cNvPr>
          <p:cNvPicPr>
            <a:picLocks noChangeAspect="1"/>
          </p:cNvPicPr>
          <p:nvPr/>
        </p:nvPicPr>
        <p:blipFill rotWithShape="1">
          <a:blip r:embed="rId6"/>
          <a:srcRect t="7098" r="3" b="12980"/>
          <a:stretch/>
        </p:blipFill>
        <p:spPr>
          <a:xfrm>
            <a:off x="8236636" y="10"/>
            <a:ext cx="3955365" cy="4215076"/>
          </a:xfrm>
          <a:custGeom>
            <a:avLst/>
            <a:gdLst/>
            <a:ahLst/>
            <a:cxnLst/>
            <a:rect l="l" t="t" r="r" b="b"/>
            <a:pathLst>
              <a:path w="3955365" h="4215086">
                <a:moveTo>
                  <a:pt x="0" y="0"/>
                </a:moveTo>
                <a:lnTo>
                  <a:pt x="3955365" y="0"/>
                </a:lnTo>
                <a:lnTo>
                  <a:pt x="3955365" y="2764766"/>
                </a:lnTo>
                <a:lnTo>
                  <a:pt x="3955365" y="2956891"/>
                </a:lnTo>
                <a:lnTo>
                  <a:pt x="3955365" y="3932709"/>
                </a:lnTo>
                <a:lnTo>
                  <a:pt x="3877168" y="3940992"/>
                </a:lnTo>
                <a:cubicBezTo>
                  <a:pt x="2643234" y="4064710"/>
                  <a:pt x="1437400" y="4147434"/>
                  <a:pt x="344351" y="4200039"/>
                </a:cubicBezTo>
                <a:lnTo>
                  <a:pt x="0" y="4215086"/>
                </a:lnTo>
                <a:close/>
              </a:path>
            </a:pathLst>
          </a:custGeom>
        </p:spPr>
      </p:pic>
      <p:sp>
        <p:nvSpPr>
          <p:cNvPr id="13" name="Content Placeholder 12">
            <a:extLst>
              <a:ext uri="{FF2B5EF4-FFF2-40B4-BE49-F238E27FC236}">
                <a16:creationId xmlns:a16="http://schemas.microsoft.com/office/drawing/2014/main" id="{4F36D9A7-B7A8-438F-A979-73DC21F18B8D}"/>
              </a:ext>
            </a:extLst>
          </p:cNvPr>
          <p:cNvSpPr>
            <a:spLocks noGrp="1"/>
          </p:cNvSpPr>
          <p:nvPr>
            <p:ph idx="1"/>
          </p:nvPr>
        </p:nvSpPr>
        <p:spPr>
          <a:xfrm>
            <a:off x="6191776" y="4571423"/>
            <a:ext cx="5208544" cy="1770300"/>
          </a:xfrm>
        </p:spPr>
        <p:txBody>
          <a:bodyPr>
            <a:normAutofit/>
          </a:bodyPr>
          <a:lstStyle/>
          <a:p>
            <a:r>
              <a:rPr lang="en-US" dirty="0"/>
              <a:t>Celebration of learning and student growth </a:t>
            </a:r>
          </a:p>
        </p:txBody>
      </p:sp>
      <p:pic>
        <p:nvPicPr>
          <p:cNvPr id="10" name="Audio Recording Jun 23, 2021 at 7:56:51 PM" descr="Audio Recording Jun 23, 2021 at 7:56:51 PM">
            <a:hlinkClick r:id="" action="ppaction://media"/>
            <a:extLst>
              <a:ext uri="{FF2B5EF4-FFF2-40B4-BE49-F238E27FC236}">
                <a16:creationId xmlns:a16="http://schemas.microsoft.com/office/drawing/2014/main" id="{967174E6-892C-F94E-8958-0B53D77155D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28683" y="5452809"/>
            <a:ext cx="812800" cy="812800"/>
          </a:xfrm>
          <a:prstGeom prst="rect">
            <a:avLst/>
          </a:prstGeom>
        </p:spPr>
      </p:pic>
    </p:spTree>
    <p:extLst>
      <p:ext uri="{BB962C8B-B14F-4D97-AF65-F5344CB8AC3E}">
        <p14:creationId xmlns:p14="http://schemas.microsoft.com/office/powerpoint/2010/main" val="16004983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32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14F9667-0D58-AE42-9609-05CFC4D67EBE}"/>
              </a:ext>
            </a:extLst>
          </p:cNvPr>
          <p:cNvSpPr>
            <a:spLocks noGrp="1"/>
          </p:cNvSpPr>
          <p:nvPr>
            <p:ph type="title"/>
          </p:nvPr>
        </p:nvSpPr>
        <p:spPr>
          <a:xfrm>
            <a:off x="8825306" y="1477651"/>
            <a:ext cx="2929372" cy="2468207"/>
          </a:xfrm>
        </p:spPr>
        <p:txBody>
          <a:bodyPr vert="horz" lIns="228600" tIns="228600" rIns="228600" bIns="0" rtlCol="0" anchor="b">
            <a:normAutofit/>
          </a:bodyPr>
          <a:lstStyle/>
          <a:p>
            <a:pPr algn="l">
              <a:lnSpc>
                <a:spcPct val="80000"/>
              </a:lnSpc>
            </a:pPr>
            <a:r>
              <a:rPr lang="en-US">
                <a:solidFill>
                  <a:schemeClr val="tx2"/>
                </a:solidFill>
              </a:rPr>
              <a:t>Musi Cho </a:t>
            </a:r>
          </a:p>
        </p:txBody>
      </p:sp>
      <p:sp>
        <p:nvSpPr>
          <p:cNvPr id="60"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Shape 63">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Content Placeholder 4" descr="A picture containing text, indoor, person, group&#10;&#10;Description automatically generated">
            <a:extLst>
              <a:ext uri="{FF2B5EF4-FFF2-40B4-BE49-F238E27FC236}">
                <a16:creationId xmlns:a16="http://schemas.microsoft.com/office/drawing/2014/main" id="{D4060729-EB40-454B-B67E-8ACAB5D60011}"/>
              </a:ext>
              <a:ext uri="{C183D7F6-B498-43B3-948B-1728B52AA6E4}">
                <adec:decorative xmlns:adec="http://schemas.microsoft.com/office/drawing/2017/decorative" val="0"/>
              </a:ext>
            </a:extLst>
          </p:cNvPr>
          <p:cNvPicPr>
            <a:picLocks noGrp="1" noChangeAspect="1"/>
          </p:cNvPicPr>
          <p:nvPr>
            <p:ph idx="1"/>
          </p:nvPr>
        </p:nvPicPr>
        <p:blipFill rotWithShape="1">
          <a:blip r:embed="rId2"/>
          <a:srcRect t="2704" r="1" b="1"/>
          <a:stretch/>
        </p:blipFill>
        <p:spPr>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81907771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540</TotalTime>
  <Words>463</Words>
  <Application>Microsoft Macintosh PowerPoint</Application>
  <PresentationFormat>Widescreen</PresentationFormat>
  <Paragraphs>31</Paragraphs>
  <Slides>9</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 Light</vt:lpstr>
      <vt:lpstr>Rockwell</vt:lpstr>
      <vt:lpstr>Wingdings</vt:lpstr>
      <vt:lpstr>Atlas</vt:lpstr>
      <vt:lpstr>Fine Arts Portfolio </vt:lpstr>
      <vt:lpstr>Classroom Management Strategies </vt:lpstr>
      <vt:lpstr>Attention Grabbers </vt:lpstr>
      <vt:lpstr>PowerPoint Presentation</vt:lpstr>
      <vt:lpstr>PowerPoint Presentation</vt:lpstr>
      <vt:lpstr>Inclusivity and UDL</vt:lpstr>
      <vt:lpstr>PowerPoint Presentation</vt:lpstr>
      <vt:lpstr>Student Success Exemplar</vt:lpstr>
      <vt:lpstr>Musi Cho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Fine Arts Portfolio </dc:title>
  <dc:creator>Hannah Trombley</dc:creator>
  <cp:lastModifiedBy>Hannah Trombley</cp:lastModifiedBy>
  <cp:revision>24</cp:revision>
  <dcterms:created xsi:type="dcterms:W3CDTF">2021-06-23T18:09:36Z</dcterms:created>
  <dcterms:modified xsi:type="dcterms:W3CDTF">2021-06-24T03:09:43Z</dcterms:modified>
</cp:coreProperties>
</file>