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4"/>
    <p:restoredTop sz="94953"/>
  </p:normalViewPr>
  <p:slideViewPr>
    <p:cSldViewPr snapToGrid="0" snapToObjects="1">
      <p:cViewPr varScale="1">
        <p:scale>
          <a:sx n="84" d="100"/>
          <a:sy n="84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1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8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3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4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561F932-FC7D-4B2D-9EBB-8AFF9D75F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 Wear my heart on my sleeve✨ . . Original pic @albinsjodin via  @littlerivermagazine model @isabellroden | Art by me #Adding … | Art,  Illustration, Draw on photos">
            <a:extLst>
              <a:ext uri="{FF2B5EF4-FFF2-40B4-BE49-F238E27FC236}">
                <a16:creationId xmlns:a16="http://schemas.microsoft.com/office/drawing/2014/main" id="{B2D61896-5DD3-9A4B-B3D3-61C6850A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6" r="9092" b="13547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B0613EF-873A-44FA-8BE9-3917BCF5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B13A9-C210-D54E-8BC6-347C5A977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4800"/>
              <a:t>Capstone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B5EB6-1C02-CC46-883E-320B49C0E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>
                    <a:alpha val="80000"/>
                  </a:srgbClr>
                </a:solidFill>
              </a:rPr>
              <a:t>Education 401 – Hannah Trombley </a:t>
            </a:r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9B5071-2661-447E-AF39-E0496739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10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54512-3F9D-D14B-A6B9-8DC1A2CCF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52" r="9091" b="7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0F0B6-B2F6-D842-B57B-E58972F2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About me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31BEFA-F25B-4E38-91E7-7A74391E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lnSpcReduction="10000"/>
          </a:bodyPr>
          <a:lstStyle/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Hannah Catherine Trombley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Born and raised: Hazelton B.C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Gitxsan First Nation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Diploma: Kinesiology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Bachelor of Arts: English, Psychology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Teacher Candidate from the UNBC Education program</a:t>
            </a:r>
          </a:p>
          <a:p>
            <a:pPr marL="0" indent="0">
              <a:buClr>
                <a:srgbClr val="E8BD7D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One word: </a:t>
            </a:r>
            <a:r>
              <a:rPr lang="en-US" i="1" dirty="0">
                <a:solidFill>
                  <a:schemeClr val="tx1"/>
                </a:solidFill>
              </a:rPr>
              <a:t>Sensitive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3BE6B-400B-9C47-A58F-09932533B1C7}"/>
              </a:ext>
            </a:extLst>
          </p:cNvPr>
          <p:cNvSpPr txBox="1"/>
          <p:nvPr/>
        </p:nvSpPr>
        <p:spPr>
          <a:xfrm>
            <a:off x="7964128" y="235733"/>
            <a:ext cx="544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AVOYE LET PLAIN:1.0" pitchFamily="2" charset="0"/>
              </a:rPr>
              <a:t>Luu amhl good’y, my heart is happy </a:t>
            </a:r>
          </a:p>
        </p:txBody>
      </p:sp>
    </p:spTree>
    <p:extLst>
      <p:ext uri="{BB962C8B-B14F-4D97-AF65-F5344CB8AC3E}">
        <p14:creationId xmlns:p14="http://schemas.microsoft.com/office/powerpoint/2010/main" val="415592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C99FA8-7951-438C-9F0F-E36BF916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rgbClr val="35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38FB2-65DF-2A42-956E-158D3848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My Capstone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9B3C5B3-462C-4771-ACFC-C11048B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168013"/>
            <a:ext cx="4998962" cy="3616968"/>
          </a:xfrm>
        </p:spPr>
        <p:txBody>
          <a:bodyPr anchor="t">
            <a:normAutofit/>
          </a:bodyPr>
          <a:lstStyle/>
          <a:p>
            <a:pPr marL="0" indent="0" algn="ctr">
              <a:buClr>
                <a:srgbClr val="F07E65"/>
              </a:buClr>
              <a:buNone/>
            </a:pPr>
            <a:r>
              <a:rPr lang="en-US" b="1" dirty="0">
                <a:solidFill>
                  <a:srgbClr val="FFFFFF"/>
                </a:solidFill>
              </a:rPr>
              <a:t>What</a:t>
            </a:r>
            <a:r>
              <a:rPr lang="en-US" dirty="0">
                <a:solidFill>
                  <a:srgbClr val="FFFFFF"/>
                </a:solidFill>
              </a:rPr>
              <a:t> I chose and </a:t>
            </a:r>
            <a:r>
              <a:rPr lang="en-US" b="1" dirty="0">
                <a:solidFill>
                  <a:srgbClr val="FFFFFF"/>
                </a:solidFill>
              </a:rPr>
              <a:t>Why</a:t>
            </a:r>
          </a:p>
          <a:p>
            <a:pPr marL="0" indent="0" algn="ctr">
              <a:buClr>
                <a:srgbClr val="F07E65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I chose the statement </a:t>
            </a:r>
            <a:r>
              <a:rPr lang="en-US" i="1" dirty="0">
                <a:solidFill>
                  <a:srgbClr val="FFFFFF"/>
                </a:solidFill>
              </a:rPr>
              <a:t>I wear my heart on my sleeve</a:t>
            </a:r>
            <a:r>
              <a:rPr lang="en-US" dirty="0">
                <a:solidFill>
                  <a:srgbClr val="FFFFFF"/>
                </a:solidFill>
              </a:rPr>
              <a:t> as a symbol for my capstone presentation</a:t>
            </a:r>
          </a:p>
          <a:p>
            <a:pPr>
              <a:buClr>
                <a:srgbClr val="F07E65"/>
              </a:buClr>
            </a:pPr>
            <a:r>
              <a:rPr lang="en-US" dirty="0">
                <a:solidFill>
                  <a:srgbClr val="FFFFFF"/>
                </a:solidFill>
              </a:rPr>
              <a:t>How this relates to me as an individual and educator</a:t>
            </a:r>
          </a:p>
          <a:p>
            <a:pPr>
              <a:buClr>
                <a:srgbClr val="F07E65"/>
              </a:buClr>
            </a:pPr>
            <a:r>
              <a:rPr lang="en-US" dirty="0">
                <a:solidFill>
                  <a:srgbClr val="FFFFFF"/>
                </a:solidFill>
              </a:rPr>
              <a:t>How this fits into career education and my practice (EDUC 401)</a:t>
            </a:r>
          </a:p>
          <a:p>
            <a:pPr>
              <a:buClr>
                <a:srgbClr val="F07E65"/>
              </a:buClr>
            </a:pPr>
            <a:r>
              <a:rPr lang="en-US" dirty="0">
                <a:solidFill>
                  <a:srgbClr val="FFFFFF"/>
                </a:solidFill>
              </a:rPr>
              <a:t>How this fits with diversity and diverse classrooms (EDUC 402)</a:t>
            </a:r>
          </a:p>
        </p:txBody>
      </p:sp>
      <p:pic>
        <p:nvPicPr>
          <p:cNvPr id="2050" name="Picture 2" descr="Heart on sleeve | Etsy">
            <a:extLst>
              <a:ext uri="{FF2B5EF4-FFF2-40B4-BE49-F238E27FC236}">
                <a16:creationId xmlns:a16="http://schemas.microsoft.com/office/drawing/2014/main" id="{B1866643-A79C-314D-A30C-5350B13B3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369" b="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2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1C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98DCD-8C9B-8044-AE58-BD381AE1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How I see myself</a:t>
            </a:r>
          </a:p>
        </p:txBody>
      </p:sp>
      <p:sp>
        <p:nvSpPr>
          <p:cNvPr id="3081" name="Content Placeholder 3077">
            <a:extLst>
              <a:ext uri="{FF2B5EF4-FFF2-40B4-BE49-F238E27FC236}">
                <a16:creationId xmlns:a16="http://schemas.microsoft.com/office/drawing/2014/main" id="{5908638A-20EB-4402-BF8F-6FE29A72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EAC185"/>
              </a:buClr>
            </a:pPr>
            <a:r>
              <a:rPr lang="en-US" dirty="0">
                <a:solidFill>
                  <a:srgbClr val="FFFFFF"/>
                </a:solidFill>
              </a:rPr>
              <a:t>My family history </a:t>
            </a:r>
          </a:p>
          <a:p>
            <a:pPr>
              <a:buClr>
                <a:srgbClr val="EAC185"/>
              </a:buClr>
            </a:pPr>
            <a:r>
              <a:rPr lang="en-US" dirty="0">
                <a:solidFill>
                  <a:srgbClr val="FFFFFF"/>
                </a:solidFill>
              </a:rPr>
              <a:t>My character traits</a:t>
            </a:r>
          </a:p>
          <a:p>
            <a:pPr>
              <a:buClr>
                <a:srgbClr val="EAC185"/>
              </a:buClr>
            </a:pPr>
            <a:r>
              <a:rPr lang="en-US" dirty="0">
                <a:solidFill>
                  <a:srgbClr val="FFFFFF"/>
                </a:solidFill>
              </a:rPr>
              <a:t>My past experiences </a:t>
            </a:r>
          </a:p>
          <a:p>
            <a:pPr>
              <a:buClr>
                <a:srgbClr val="EAC185"/>
              </a:buClr>
            </a:pPr>
            <a:r>
              <a:rPr lang="en-US" dirty="0">
                <a:solidFill>
                  <a:srgbClr val="FFFFFF"/>
                </a:solidFill>
              </a:rPr>
              <a:t>My future plans </a:t>
            </a:r>
          </a:p>
          <a:p>
            <a:pPr marL="0" indent="0" algn="ctr">
              <a:buClr>
                <a:srgbClr val="EAC185"/>
              </a:buClr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Clr>
                <a:srgbClr val="EAC185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What I put in and what I get out = blood flow circulation</a:t>
            </a:r>
          </a:p>
        </p:txBody>
      </p:sp>
      <p:pic>
        <p:nvPicPr>
          <p:cNvPr id="3074" name="Picture 2" descr="Heart on Your Sleeve by Joe Dragt">
            <a:extLst>
              <a:ext uri="{FF2B5EF4-FFF2-40B4-BE49-F238E27FC236}">
                <a16:creationId xmlns:a16="http://schemas.microsoft.com/office/drawing/2014/main" id="{FAEC5673-FF17-3A4D-A69F-EC36515C9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r="1" b="24901"/>
          <a:stretch/>
        </p:blipFill>
        <p:spPr bwMode="auto">
          <a:xfrm>
            <a:off x="5171330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DD4BD-54DD-1C40-8D1D-4BC9E23DA984}"/>
              </a:ext>
            </a:extLst>
          </p:cNvPr>
          <p:cNvSpPr txBox="1"/>
          <p:nvPr/>
        </p:nvSpPr>
        <p:spPr>
          <a:xfrm>
            <a:off x="9313334" y="1669471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Vulnerability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F81C9-A81F-D749-A7D8-A183EFEA84B6}"/>
              </a:ext>
            </a:extLst>
          </p:cNvPr>
          <p:cNvSpPr txBox="1"/>
          <p:nvPr/>
        </p:nvSpPr>
        <p:spPr>
          <a:xfrm>
            <a:off x="10007601" y="2353897"/>
            <a:ext cx="123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Authenticity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52D93-CDC8-D14C-B6F0-EAFD6F455C7F}"/>
              </a:ext>
            </a:extLst>
          </p:cNvPr>
          <p:cNvSpPr txBox="1"/>
          <p:nvPr/>
        </p:nvSpPr>
        <p:spPr>
          <a:xfrm>
            <a:off x="10128963" y="3569354"/>
            <a:ext cx="123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Compassion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20A79-6E99-3F45-9F52-93DA0F43AB19}"/>
              </a:ext>
            </a:extLst>
          </p:cNvPr>
          <p:cNvSpPr txBox="1"/>
          <p:nvPr/>
        </p:nvSpPr>
        <p:spPr>
          <a:xfrm>
            <a:off x="9300635" y="4189720"/>
            <a:ext cx="150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Empathy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417C5-724A-B344-8257-46C9A8DED4D4}"/>
              </a:ext>
            </a:extLst>
          </p:cNvPr>
          <p:cNvSpPr txBox="1"/>
          <p:nvPr/>
        </p:nvSpPr>
        <p:spPr>
          <a:xfrm>
            <a:off x="10394953" y="4810086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Truth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6A4B7-ED49-0646-9D6E-DC7C906465CE}"/>
              </a:ext>
            </a:extLst>
          </p:cNvPr>
          <p:cNvSpPr txBox="1"/>
          <p:nvPr/>
        </p:nvSpPr>
        <p:spPr>
          <a:xfrm>
            <a:off x="9313334" y="5301495"/>
            <a:ext cx="173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Ambition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A8DFB-3135-194A-B05A-B9B24C338E46}"/>
              </a:ext>
            </a:extLst>
          </p:cNvPr>
          <p:cNvSpPr txBox="1"/>
          <p:nvPr/>
        </p:nvSpPr>
        <p:spPr>
          <a:xfrm>
            <a:off x="10301819" y="1049105"/>
            <a:ext cx="149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Holistic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B4F70-0B20-7D49-8E5F-FCE00FC4AA36}"/>
              </a:ext>
            </a:extLst>
          </p:cNvPr>
          <p:cNvSpPr txBox="1"/>
          <p:nvPr/>
        </p:nvSpPr>
        <p:spPr>
          <a:xfrm>
            <a:off x="9160934" y="2969070"/>
            <a:ext cx="13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VOYE LET PLAIN:1.0" pitchFamily="2" charset="0"/>
              </a:rPr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51345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E38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0E93E-337F-5244-AEDE-C4266B27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Career education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C123F79-91B5-438E-A2A5-D312910D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28634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F66844"/>
              </a:buClr>
            </a:pPr>
            <a:r>
              <a:rPr lang="en-US" dirty="0">
                <a:solidFill>
                  <a:srgbClr val="FFFFFF"/>
                </a:solidFill>
              </a:rPr>
              <a:t>Change is constant – blood flow is constant </a:t>
            </a:r>
          </a:p>
          <a:p>
            <a:pPr>
              <a:buClr>
                <a:srgbClr val="F66844"/>
              </a:buClr>
            </a:pPr>
            <a:r>
              <a:rPr lang="en-US" dirty="0">
                <a:solidFill>
                  <a:srgbClr val="FFFFFF"/>
                </a:solidFill>
              </a:rPr>
              <a:t>Beating of the heart symbolizes hope</a:t>
            </a:r>
          </a:p>
          <a:p>
            <a:pPr>
              <a:buClr>
                <a:srgbClr val="F66844"/>
              </a:buClr>
            </a:pPr>
            <a:r>
              <a:rPr lang="en-US" dirty="0">
                <a:solidFill>
                  <a:srgbClr val="FFFFFF"/>
                </a:solidFill>
              </a:rPr>
              <a:t>Career mapping- vein mapping</a:t>
            </a:r>
          </a:p>
          <a:p>
            <a:pPr>
              <a:buClr>
                <a:srgbClr val="F66844"/>
              </a:buClr>
            </a:pPr>
            <a:r>
              <a:rPr lang="en-US" dirty="0">
                <a:solidFill>
                  <a:srgbClr val="FFFFFF"/>
                </a:solidFill>
              </a:rPr>
              <a:t>Understanding your WHY</a:t>
            </a:r>
          </a:p>
          <a:p>
            <a:pPr>
              <a:buClr>
                <a:srgbClr val="F66844"/>
              </a:buClr>
            </a:pPr>
            <a:r>
              <a:rPr lang="en-US" dirty="0">
                <a:solidFill>
                  <a:srgbClr val="FFFFFF"/>
                </a:solidFill>
              </a:rPr>
              <a:t>Every heart is physiologically the same, just like our human needs are the same – need for </a:t>
            </a:r>
            <a:r>
              <a:rPr lang="en-US" dirty="0" err="1">
                <a:solidFill>
                  <a:srgbClr val="FFFFFF"/>
                </a:solidFill>
              </a:rPr>
              <a:t>purpos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Idioms By Kids">
            <a:extLst>
              <a:ext uri="{FF2B5EF4-FFF2-40B4-BE49-F238E27FC236}">
                <a16:creationId xmlns:a16="http://schemas.microsoft.com/office/drawing/2014/main" id="{FEF7C56E-373C-024B-9726-A217705B5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78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8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C08D-3D35-9942-BC2C-58EB110D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sz="3200" dirty="0"/>
              <a:t>FPPL</a:t>
            </a:r>
            <a:r>
              <a:rPr lang="en-US" sz="2700" dirty="0"/>
              <a:t> </a:t>
            </a:r>
            <a:br>
              <a:rPr lang="en-US" sz="2700" dirty="0"/>
            </a:br>
            <a:br>
              <a:rPr lang="en-US" sz="2700" dirty="0"/>
            </a:br>
            <a:r>
              <a:rPr lang="en-US" sz="2400" dirty="0"/>
              <a:t>Learning is holistic, reflexive, reflective, experiential, and relational (focused on </a:t>
            </a:r>
            <a:r>
              <a:rPr lang="en-US" sz="2400" b="1" dirty="0"/>
              <a:t>connectedness</a:t>
            </a:r>
            <a:r>
              <a:rPr lang="en-US" sz="2400" dirty="0"/>
              <a:t>, on reciprocal relationships and a sense of </a:t>
            </a:r>
            <a:r>
              <a:rPr lang="en-US" sz="2400" b="1" dirty="0"/>
              <a:t>place</a:t>
            </a:r>
            <a:r>
              <a:rPr lang="en-US" sz="2400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What is the “Circle of Courage,” and how can you use it to enhance your  teaching practice? | Edmentum Blog">
            <a:extLst>
              <a:ext uri="{FF2B5EF4-FFF2-40B4-BE49-F238E27FC236}">
                <a16:creationId xmlns:a16="http://schemas.microsoft.com/office/drawing/2014/main" id="{B0B3ABCB-A284-3149-B92C-F5670F6EC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86" y="621332"/>
            <a:ext cx="8694714" cy="56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8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C99FA8-7951-438C-9F0F-E36BF916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rgbClr val="198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ED979-8041-3A40-984E-D29E1928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7" y="1032933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Diversity &amp; Diverse Classrooms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2583B63-676F-45A6-89CA-0D910ED2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417551"/>
            <a:ext cx="4998962" cy="3407516"/>
          </a:xfrm>
        </p:spPr>
        <p:txBody>
          <a:bodyPr anchor="t">
            <a:normAutofit/>
          </a:bodyPr>
          <a:lstStyle/>
          <a:p>
            <a:pPr>
              <a:buClr>
                <a:srgbClr val="F365D7"/>
              </a:buClr>
            </a:pPr>
            <a:r>
              <a:rPr lang="en-US" dirty="0">
                <a:solidFill>
                  <a:srgbClr val="FFFFFF"/>
                </a:solidFill>
              </a:rPr>
              <a:t>Following your heart</a:t>
            </a:r>
          </a:p>
          <a:p>
            <a:pPr>
              <a:buClr>
                <a:srgbClr val="F365D7"/>
              </a:buClr>
            </a:pPr>
            <a:r>
              <a:rPr lang="en-US" dirty="0">
                <a:solidFill>
                  <a:srgbClr val="FFFFFF"/>
                </a:solidFill>
              </a:rPr>
              <a:t>Following your passions </a:t>
            </a:r>
          </a:p>
          <a:p>
            <a:pPr>
              <a:buClr>
                <a:srgbClr val="F365D7"/>
              </a:buClr>
            </a:pPr>
            <a:r>
              <a:rPr lang="en-US" dirty="0">
                <a:solidFill>
                  <a:srgbClr val="FFFFFF"/>
                </a:solidFill>
              </a:rPr>
              <a:t>Having an open heart </a:t>
            </a:r>
          </a:p>
          <a:p>
            <a:pPr>
              <a:buClr>
                <a:srgbClr val="F365D7"/>
              </a:buClr>
            </a:pPr>
            <a:r>
              <a:rPr lang="en-US" dirty="0">
                <a:solidFill>
                  <a:srgbClr val="FFFFFF"/>
                </a:solidFill>
              </a:rPr>
              <a:t>Diversity = empathy </a:t>
            </a:r>
          </a:p>
          <a:p>
            <a:pPr marL="0" indent="0" algn="ctr">
              <a:buClr>
                <a:srgbClr val="F365D7"/>
              </a:buClr>
              <a:buNone/>
            </a:pPr>
            <a:r>
              <a:rPr lang="en-CA" sz="1800" dirty="0">
                <a:solidFill>
                  <a:schemeClr val="bg1"/>
                </a:solidFill>
              </a:rPr>
              <a:t>Equality means each individual or group of people is given the same resources or opportunities. Equity recognizes that each </a:t>
            </a:r>
            <a:r>
              <a:rPr lang="en-CA" sz="1800" b="1" dirty="0">
                <a:solidFill>
                  <a:schemeClr val="bg1"/>
                </a:solidFill>
              </a:rPr>
              <a:t>person has different circumstances</a:t>
            </a:r>
            <a:r>
              <a:rPr lang="en-CA" sz="1800" dirty="0">
                <a:solidFill>
                  <a:schemeClr val="bg1"/>
                </a:solidFill>
              </a:rPr>
              <a:t> and allocates the exact resources and opportunities needed to reach an equal outcome.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buClr>
                <a:srgbClr val="F365D7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Diversity And Inclusion And Multicultural Marketing Are Not The Same">
            <a:extLst>
              <a:ext uri="{FF2B5EF4-FFF2-40B4-BE49-F238E27FC236}">
                <a16:creationId xmlns:a16="http://schemas.microsoft.com/office/drawing/2014/main" id="{1EF337E9-E862-1A47-8D8B-9CA665598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r="3" b="3"/>
          <a:stretch/>
        </p:blipFill>
        <p:spPr bwMode="auto">
          <a:xfrm>
            <a:off x="6083162" y="759254"/>
            <a:ext cx="5238340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6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B86EB1B-4B55-4579-97FA-337EE5CF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BA6C-0E18-9549-A4B4-2CB71136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00" y="3212161"/>
            <a:ext cx="3362943" cy="1068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t’ooyaxs’y ‘niin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I thank you all </a:t>
            </a:r>
          </a:p>
        </p:txBody>
      </p:sp>
      <p:pic>
        <p:nvPicPr>
          <p:cNvPr id="2050" name="Picture 2" descr="I Carry Your Heart with Me, I Carry It in my Heart EE Cummings Quote in  eggshell white&amp;quot; Greeting Card by mungavision | Redbubble">
            <a:extLst>
              <a:ext uri="{FF2B5EF4-FFF2-40B4-BE49-F238E27FC236}">
                <a16:creationId xmlns:a16="http://schemas.microsoft.com/office/drawing/2014/main" id="{ADC6E086-E8C2-1D4A-83B8-97272B82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058" y="334181"/>
            <a:ext cx="4642228" cy="61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4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{496E061E-5C02-5740-BAB6-813E493951E0}tf10001124</Template>
  <TotalTime>3914</TotalTime>
  <Words>282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SAVOYE LET PLAIN:1.0</vt:lpstr>
      <vt:lpstr>Wingdings 2</vt:lpstr>
      <vt:lpstr>Frame</vt:lpstr>
      <vt:lpstr>Capstone </vt:lpstr>
      <vt:lpstr>About me </vt:lpstr>
      <vt:lpstr>My Capstone</vt:lpstr>
      <vt:lpstr>How I see myself</vt:lpstr>
      <vt:lpstr>Career education</vt:lpstr>
      <vt:lpstr>FPPL   Learning is holistic, reflexive, reflective, experiential, and relational (focused on connectedness, on reciprocal relationships and a sense of place) </vt:lpstr>
      <vt:lpstr>Diversity &amp; Diverse Classrooms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</dc:title>
  <dc:creator>Hannah Trombley</dc:creator>
  <cp:lastModifiedBy>Hannah Trombley</cp:lastModifiedBy>
  <cp:revision>25</cp:revision>
  <dcterms:created xsi:type="dcterms:W3CDTF">2021-08-03T16:31:50Z</dcterms:created>
  <dcterms:modified xsi:type="dcterms:W3CDTF">2021-08-10T22:35:53Z</dcterms:modified>
</cp:coreProperties>
</file>